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sldIdLst>
    <p:sldId id="466" r:id="rId5"/>
    <p:sldId id="349" r:id="rId6"/>
    <p:sldId id="348" r:id="rId7"/>
    <p:sldId id="351" r:id="rId8"/>
    <p:sldId id="356" r:id="rId9"/>
    <p:sldId id="350" r:id="rId10"/>
    <p:sldId id="353" r:id="rId11"/>
    <p:sldId id="354" r:id="rId12"/>
    <p:sldId id="355" r:id="rId13"/>
    <p:sldId id="256" r:id="rId14"/>
    <p:sldId id="332" r:id="rId15"/>
    <p:sldId id="319" r:id="rId16"/>
    <p:sldId id="339" r:id="rId17"/>
    <p:sldId id="463" r:id="rId18"/>
    <p:sldId id="464" r:id="rId19"/>
    <p:sldId id="335" r:id="rId20"/>
    <p:sldId id="336" r:id="rId21"/>
    <p:sldId id="340" r:id="rId22"/>
    <p:sldId id="357" r:id="rId23"/>
    <p:sldId id="358" r:id="rId24"/>
    <p:sldId id="359" r:id="rId25"/>
    <p:sldId id="360" r:id="rId26"/>
    <p:sldId id="361" r:id="rId27"/>
    <p:sldId id="362" r:id="rId28"/>
    <p:sldId id="363" r:id="rId29"/>
    <p:sldId id="460" r:id="rId30"/>
    <p:sldId id="465" r:id="rId31"/>
    <p:sldId id="462" r:id="rId32"/>
    <p:sldId id="364" r:id="rId33"/>
    <p:sldId id="461" r:id="rId34"/>
    <p:sldId id="30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Dodge, Rachel"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E55A0F"/>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281812-7BE7-4249-BC46-6EFD931FA604}" v="2" dt="2021-12-16T14:41:37.7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32" y="5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foot, Christopher" userId="88e2dc37-e058-4a2e-9976-3b58bc89b1da" providerId="ADAL" clId="{74845585-0435-4498-8FE2-059F5619B620}"/>
    <pc:docChg chg="modSld">
      <pc:chgData name="Barfoot, Christopher" userId="88e2dc37-e058-4a2e-9976-3b58bc89b1da" providerId="ADAL" clId="{74845585-0435-4498-8FE2-059F5619B620}" dt="2021-02-25T16:11:39.335" v="22" actId="1076"/>
      <pc:docMkLst>
        <pc:docMk/>
      </pc:docMkLst>
      <pc:sldChg chg="addSp modSp mod">
        <pc:chgData name="Barfoot, Christopher" userId="88e2dc37-e058-4a2e-9976-3b58bc89b1da" providerId="ADAL" clId="{74845585-0435-4498-8FE2-059F5619B620}" dt="2021-02-25T16:11:39.335" v="22" actId="1076"/>
        <pc:sldMkLst>
          <pc:docMk/>
          <pc:sldMk cId="1301022786" sldId="319"/>
        </pc:sldMkLst>
        <pc:spChg chg="mod">
          <ac:chgData name="Barfoot, Christopher" userId="88e2dc37-e058-4a2e-9976-3b58bc89b1da" providerId="ADAL" clId="{74845585-0435-4498-8FE2-059F5619B620}" dt="2021-02-25T15:42:41.495" v="18" actId="122"/>
          <ac:spMkLst>
            <pc:docMk/>
            <pc:sldMk cId="1301022786" sldId="319"/>
            <ac:spMk id="6" creationId="{6B414B8F-37D7-44B7-B110-F3C7F1F106EF}"/>
          </ac:spMkLst>
        </pc:spChg>
        <pc:picChg chg="add mod">
          <ac:chgData name="Barfoot, Christopher" userId="88e2dc37-e058-4a2e-9976-3b58bc89b1da" providerId="ADAL" clId="{74845585-0435-4498-8FE2-059F5619B620}" dt="2021-02-25T15:42:50.062" v="19" actId="1076"/>
          <ac:picMkLst>
            <pc:docMk/>
            <pc:sldMk cId="1301022786" sldId="319"/>
            <ac:picMk id="2" creationId="{ECD2C010-3C2F-436C-9B75-B2753260875D}"/>
          </ac:picMkLst>
        </pc:picChg>
        <pc:picChg chg="add mod">
          <ac:chgData name="Barfoot, Christopher" userId="88e2dc37-e058-4a2e-9976-3b58bc89b1da" providerId="ADAL" clId="{74845585-0435-4498-8FE2-059F5619B620}" dt="2021-02-25T16:11:39.335" v="22" actId="1076"/>
          <ac:picMkLst>
            <pc:docMk/>
            <pc:sldMk cId="1301022786" sldId="319"/>
            <ac:picMk id="3" creationId="{2FD2340B-2B13-4173-A95A-260A6243DF7F}"/>
          </ac:picMkLst>
        </pc:picChg>
      </pc:sldChg>
      <pc:sldChg chg="modSp mod">
        <pc:chgData name="Barfoot, Christopher" userId="88e2dc37-e058-4a2e-9976-3b58bc89b1da" providerId="ADAL" clId="{74845585-0435-4498-8FE2-059F5619B620}" dt="2021-02-25T16:11:03.407" v="21" actId="13926"/>
        <pc:sldMkLst>
          <pc:docMk/>
          <pc:sldMk cId="3357169510" sldId="332"/>
        </pc:sldMkLst>
        <pc:spChg chg="mod">
          <ac:chgData name="Barfoot, Christopher" userId="88e2dc37-e058-4a2e-9976-3b58bc89b1da" providerId="ADAL" clId="{74845585-0435-4498-8FE2-059F5619B620}" dt="2021-02-25T16:11:03.407" v="21" actId="13926"/>
          <ac:spMkLst>
            <pc:docMk/>
            <pc:sldMk cId="3357169510" sldId="332"/>
            <ac:spMk id="3" creationId="{00000000-0000-0000-0000-000000000000}"/>
          </ac:spMkLst>
        </pc:spChg>
      </pc:sldChg>
    </pc:docChg>
  </pc:docChgLst>
  <pc:docChgLst>
    <pc:chgData name="Barfoot, Christopher" userId="88e2dc37-e058-4a2e-9976-3b58bc89b1da" providerId="ADAL" clId="{6C7312C2-BB21-421B-8886-BA453FAD946C}"/>
    <pc:docChg chg="undo custSel addSld delSld modSld">
      <pc:chgData name="Barfoot, Christopher" userId="88e2dc37-e058-4a2e-9976-3b58bc89b1da" providerId="ADAL" clId="{6C7312C2-BB21-421B-8886-BA453FAD946C}" dt="2021-11-24T10:35:17.003" v="64" actId="6549"/>
      <pc:docMkLst>
        <pc:docMk/>
      </pc:docMkLst>
      <pc:sldChg chg="modSp mod">
        <pc:chgData name="Barfoot, Christopher" userId="88e2dc37-e058-4a2e-9976-3b58bc89b1da" providerId="ADAL" clId="{6C7312C2-BB21-421B-8886-BA453FAD946C}" dt="2021-11-22T15:52:50.231" v="28"/>
        <pc:sldMkLst>
          <pc:docMk/>
          <pc:sldMk cId="508971261" sldId="256"/>
        </pc:sldMkLst>
        <pc:spChg chg="mod">
          <ac:chgData name="Barfoot, Christopher" userId="88e2dc37-e058-4a2e-9976-3b58bc89b1da" providerId="ADAL" clId="{6C7312C2-BB21-421B-8886-BA453FAD946C}" dt="2021-11-22T15:52:50.231" v="28"/>
          <ac:spMkLst>
            <pc:docMk/>
            <pc:sldMk cId="508971261" sldId="256"/>
            <ac:spMk id="8" creationId="{768E4465-F1DC-460B-BC50-20BEB80F9902}"/>
          </ac:spMkLst>
        </pc:spChg>
      </pc:sldChg>
      <pc:sldChg chg="modSp mod">
        <pc:chgData name="Barfoot, Christopher" userId="88e2dc37-e058-4a2e-9976-3b58bc89b1da" providerId="ADAL" clId="{6C7312C2-BB21-421B-8886-BA453FAD946C}" dt="2021-11-24T10:35:17.003" v="64" actId="6549"/>
        <pc:sldMkLst>
          <pc:docMk/>
          <pc:sldMk cId="1301022786" sldId="319"/>
        </pc:sldMkLst>
        <pc:spChg chg="mod">
          <ac:chgData name="Barfoot, Christopher" userId="88e2dc37-e058-4a2e-9976-3b58bc89b1da" providerId="ADAL" clId="{6C7312C2-BB21-421B-8886-BA453FAD946C}" dt="2021-11-24T10:35:11.425" v="61" actId="20577"/>
          <ac:spMkLst>
            <pc:docMk/>
            <pc:sldMk cId="1301022786" sldId="319"/>
            <ac:spMk id="4" creationId="{789E6038-B0A3-4D44-81B4-E9CCBD371AC3}"/>
          </ac:spMkLst>
        </pc:spChg>
        <pc:spChg chg="mod">
          <ac:chgData name="Barfoot, Christopher" userId="88e2dc37-e058-4a2e-9976-3b58bc89b1da" providerId="ADAL" clId="{6C7312C2-BB21-421B-8886-BA453FAD946C}" dt="2021-11-24T10:35:17.003" v="64" actId="6549"/>
          <ac:spMkLst>
            <pc:docMk/>
            <pc:sldMk cId="1301022786" sldId="319"/>
            <ac:spMk id="6" creationId="{6B414B8F-37D7-44B7-B110-F3C7F1F106EF}"/>
          </ac:spMkLst>
        </pc:spChg>
      </pc:sldChg>
      <pc:sldChg chg="del">
        <pc:chgData name="Barfoot, Christopher" userId="88e2dc37-e058-4a2e-9976-3b58bc89b1da" providerId="ADAL" clId="{6C7312C2-BB21-421B-8886-BA453FAD946C}" dt="2021-11-19T11:11:55.008" v="15" actId="47"/>
        <pc:sldMkLst>
          <pc:docMk/>
          <pc:sldMk cId="2734437637" sldId="321"/>
        </pc:sldMkLst>
      </pc:sldChg>
      <pc:sldChg chg="del">
        <pc:chgData name="Barfoot, Christopher" userId="88e2dc37-e058-4a2e-9976-3b58bc89b1da" providerId="ADAL" clId="{6C7312C2-BB21-421B-8886-BA453FAD946C}" dt="2021-11-19T11:11:37.659" v="14" actId="47"/>
        <pc:sldMkLst>
          <pc:docMk/>
          <pc:sldMk cId="3775335939" sldId="330"/>
        </pc:sldMkLst>
      </pc:sldChg>
      <pc:sldChg chg="modSp mod">
        <pc:chgData name="Barfoot, Christopher" userId="88e2dc37-e058-4a2e-9976-3b58bc89b1da" providerId="ADAL" clId="{6C7312C2-BB21-421B-8886-BA453FAD946C}" dt="2021-11-19T11:10:18.134" v="7" actId="6549"/>
        <pc:sldMkLst>
          <pc:docMk/>
          <pc:sldMk cId="3357169510" sldId="332"/>
        </pc:sldMkLst>
        <pc:spChg chg="mod">
          <ac:chgData name="Barfoot, Christopher" userId="88e2dc37-e058-4a2e-9976-3b58bc89b1da" providerId="ADAL" clId="{6C7312C2-BB21-421B-8886-BA453FAD946C}" dt="2021-11-19T11:10:18.134" v="7" actId="6549"/>
          <ac:spMkLst>
            <pc:docMk/>
            <pc:sldMk cId="3357169510" sldId="332"/>
            <ac:spMk id="3" creationId="{00000000-0000-0000-0000-000000000000}"/>
          </ac:spMkLst>
        </pc:spChg>
      </pc:sldChg>
      <pc:sldChg chg="modSp mod">
        <pc:chgData name="Barfoot, Christopher" userId="88e2dc37-e058-4a2e-9976-3b58bc89b1da" providerId="ADAL" clId="{6C7312C2-BB21-421B-8886-BA453FAD946C}" dt="2021-11-24T10:34:03.032" v="33" actId="6549"/>
        <pc:sldMkLst>
          <pc:docMk/>
          <pc:sldMk cId="3388813054" sldId="335"/>
        </pc:sldMkLst>
        <pc:spChg chg="mod">
          <ac:chgData name="Barfoot, Christopher" userId="88e2dc37-e058-4a2e-9976-3b58bc89b1da" providerId="ADAL" clId="{6C7312C2-BB21-421B-8886-BA453FAD946C}" dt="2021-11-24T10:34:03.032" v="33" actId="6549"/>
          <ac:spMkLst>
            <pc:docMk/>
            <pc:sldMk cId="3388813054" sldId="335"/>
            <ac:spMk id="6" creationId="{8FE6E631-33AE-4BF8-9811-2508E556599F}"/>
          </ac:spMkLst>
        </pc:spChg>
      </pc:sldChg>
      <pc:sldChg chg="modSp del mod">
        <pc:chgData name="Barfoot, Christopher" userId="88e2dc37-e058-4a2e-9976-3b58bc89b1da" providerId="ADAL" clId="{6C7312C2-BB21-421B-8886-BA453FAD946C}" dt="2021-11-22T15:50:30.534" v="23" actId="47"/>
        <pc:sldMkLst>
          <pc:docMk/>
          <pc:sldMk cId="1407082411" sldId="337"/>
        </pc:sldMkLst>
        <pc:spChg chg="mod">
          <ac:chgData name="Barfoot, Christopher" userId="88e2dc37-e058-4a2e-9976-3b58bc89b1da" providerId="ADAL" clId="{6C7312C2-BB21-421B-8886-BA453FAD946C}" dt="2021-11-19T11:10:48.529" v="13" actId="20577"/>
          <ac:spMkLst>
            <pc:docMk/>
            <pc:sldMk cId="1407082411" sldId="337"/>
            <ac:spMk id="6" creationId="{8FE6E631-33AE-4BF8-9811-2508E556599F}"/>
          </ac:spMkLst>
        </pc:spChg>
      </pc:sldChg>
      <pc:sldChg chg="modSp mod">
        <pc:chgData name="Barfoot, Christopher" userId="88e2dc37-e058-4a2e-9976-3b58bc89b1da" providerId="ADAL" clId="{6C7312C2-BB21-421B-8886-BA453FAD946C}" dt="2021-11-22T15:50:05.759" v="22" actId="6549"/>
        <pc:sldMkLst>
          <pc:docMk/>
          <pc:sldMk cId="4184239432" sldId="339"/>
        </pc:sldMkLst>
        <pc:spChg chg="mod">
          <ac:chgData name="Barfoot, Christopher" userId="88e2dc37-e058-4a2e-9976-3b58bc89b1da" providerId="ADAL" clId="{6C7312C2-BB21-421B-8886-BA453FAD946C}" dt="2021-11-22T15:50:05.759" v="22" actId="6549"/>
          <ac:spMkLst>
            <pc:docMk/>
            <pc:sldMk cId="4184239432" sldId="339"/>
            <ac:spMk id="6" creationId="{8FE6E631-33AE-4BF8-9811-2508E556599F}"/>
          </ac:spMkLst>
        </pc:spChg>
      </pc:sldChg>
      <pc:sldChg chg="modSp mod">
        <pc:chgData name="Barfoot, Christopher" userId="88e2dc37-e058-4a2e-9976-3b58bc89b1da" providerId="ADAL" clId="{6C7312C2-BB21-421B-8886-BA453FAD946C}" dt="2021-11-24T10:34:16.979" v="38" actId="6549"/>
        <pc:sldMkLst>
          <pc:docMk/>
          <pc:sldMk cId="2385934527" sldId="340"/>
        </pc:sldMkLst>
        <pc:spChg chg="mod">
          <ac:chgData name="Barfoot, Christopher" userId="88e2dc37-e058-4a2e-9976-3b58bc89b1da" providerId="ADAL" clId="{6C7312C2-BB21-421B-8886-BA453FAD946C}" dt="2021-11-24T10:34:16.979" v="38" actId="6549"/>
          <ac:spMkLst>
            <pc:docMk/>
            <pc:sldMk cId="2385934527" sldId="340"/>
            <ac:spMk id="6" creationId="{8FE6E631-33AE-4BF8-9811-2508E556599F}"/>
          </ac:spMkLst>
        </pc:spChg>
      </pc:sldChg>
      <pc:sldChg chg="add del">
        <pc:chgData name="Barfoot, Christopher" userId="88e2dc37-e058-4a2e-9976-3b58bc89b1da" providerId="ADAL" clId="{6C7312C2-BB21-421B-8886-BA453FAD946C}" dt="2021-11-22T15:59:55.377" v="29" actId="2696"/>
        <pc:sldMkLst>
          <pc:docMk/>
          <pc:sldMk cId="1117383722" sldId="356"/>
        </pc:sldMkLst>
      </pc:sldChg>
      <pc:sldChg chg="modSp mod">
        <pc:chgData name="Barfoot, Christopher" userId="88e2dc37-e058-4a2e-9976-3b58bc89b1da" providerId="ADAL" clId="{6C7312C2-BB21-421B-8886-BA453FAD946C}" dt="2021-11-22T15:51:29.142" v="25" actId="27636"/>
        <pc:sldMkLst>
          <pc:docMk/>
          <pc:sldMk cId="1640171531" sldId="463"/>
        </pc:sldMkLst>
        <pc:spChg chg="mod">
          <ac:chgData name="Barfoot, Christopher" userId="88e2dc37-e058-4a2e-9976-3b58bc89b1da" providerId="ADAL" clId="{6C7312C2-BB21-421B-8886-BA453FAD946C}" dt="2021-11-22T15:51:29.142" v="25" actId="27636"/>
          <ac:spMkLst>
            <pc:docMk/>
            <pc:sldMk cId="1640171531" sldId="463"/>
            <ac:spMk id="3" creationId="{3A826602-44E9-4C0C-9CC1-7972B8430794}"/>
          </ac:spMkLst>
        </pc:spChg>
      </pc:sldChg>
    </pc:docChg>
  </pc:docChgLst>
  <pc:docChgLst>
    <pc:chgData name="Barfoot, Christopher" userId="88e2dc37-e058-4a2e-9976-3b58bc89b1da" providerId="ADAL" clId="{71249042-1B57-4D84-96F0-363E4E87D41B}"/>
    <pc:docChg chg="modSld">
      <pc:chgData name="Barfoot, Christopher" userId="88e2dc37-e058-4a2e-9976-3b58bc89b1da" providerId="ADAL" clId="{71249042-1B57-4D84-96F0-363E4E87D41B}" dt="2021-12-16T14:55:56.996" v="0" actId="1076"/>
      <pc:docMkLst>
        <pc:docMk/>
      </pc:docMkLst>
      <pc:sldChg chg="modSp mod">
        <pc:chgData name="Barfoot, Christopher" userId="88e2dc37-e058-4a2e-9976-3b58bc89b1da" providerId="ADAL" clId="{71249042-1B57-4D84-96F0-363E4E87D41B}" dt="2021-12-16T14:55:56.996" v="0" actId="1076"/>
        <pc:sldMkLst>
          <pc:docMk/>
          <pc:sldMk cId="2821472083" sldId="466"/>
        </pc:sldMkLst>
        <pc:spChg chg="mod">
          <ac:chgData name="Barfoot, Christopher" userId="88e2dc37-e058-4a2e-9976-3b58bc89b1da" providerId="ADAL" clId="{71249042-1B57-4D84-96F0-363E4E87D41B}" dt="2021-12-16T14:55:56.996" v="0" actId="1076"/>
          <ac:spMkLst>
            <pc:docMk/>
            <pc:sldMk cId="2821472083" sldId="466"/>
            <ac:spMk id="8" creationId="{768E4465-F1DC-460B-BC50-20BEB80F9902}"/>
          </ac:spMkLst>
        </pc:spChg>
      </pc:sldChg>
    </pc:docChg>
  </pc:docChgLst>
  <pc:docChgLst>
    <pc:chgData name="Dodge, Rachel" userId="9280a414-66b2-46b4-82df-18006a318332" providerId="ADAL" clId="{711D0CD5-CD6B-44A8-BC1E-2B348324616D}"/>
    <pc:docChg chg="undo redo custSel modSld">
      <pc:chgData name="Dodge, Rachel" userId="9280a414-66b2-46b4-82df-18006a318332" providerId="ADAL" clId="{711D0CD5-CD6B-44A8-BC1E-2B348324616D}" dt="2021-03-03T10:14:53.680" v="165" actId="20577"/>
      <pc:docMkLst>
        <pc:docMk/>
      </pc:docMkLst>
      <pc:sldChg chg="modSp">
        <pc:chgData name="Dodge, Rachel" userId="9280a414-66b2-46b4-82df-18006a318332" providerId="ADAL" clId="{711D0CD5-CD6B-44A8-BC1E-2B348324616D}" dt="2021-03-02T17:08:08.729" v="129" actId="114"/>
        <pc:sldMkLst>
          <pc:docMk/>
          <pc:sldMk cId="508971261" sldId="256"/>
        </pc:sldMkLst>
        <pc:spChg chg="mod">
          <ac:chgData name="Dodge, Rachel" userId="9280a414-66b2-46b4-82df-18006a318332" providerId="ADAL" clId="{711D0CD5-CD6B-44A8-BC1E-2B348324616D}" dt="2021-03-02T17:08:08.729" v="129" actId="114"/>
          <ac:spMkLst>
            <pc:docMk/>
            <pc:sldMk cId="508971261" sldId="256"/>
            <ac:spMk id="8" creationId="{768E4465-F1DC-460B-BC50-20BEB80F9902}"/>
          </ac:spMkLst>
        </pc:spChg>
      </pc:sldChg>
      <pc:sldChg chg="modSp">
        <pc:chgData name="Dodge, Rachel" userId="9280a414-66b2-46b4-82df-18006a318332" providerId="ADAL" clId="{711D0CD5-CD6B-44A8-BC1E-2B348324616D}" dt="2021-03-03T10:08:03.363" v="147"/>
        <pc:sldMkLst>
          <pc:docMk/>
          <pc:sldMk cId="2734437637" sldId="321"/>
        </pc:sldMkLst>
        <pc:spChg chg="mod">
          <ac:chgData name="Dodge, Rachel" userId="9280a414-66b2-46b4-82df-18006a318332" providerId="ADAL" clId="{711D0CD5-CD6B-44A8-BC1E-2B348324616D}" dt="2021-03-03T10:08:03.363" v="147"/>
          <ac:spMkLst>
            <pc:docMk/>
            <pc:sldMk cId="2734437637" sldId="321"/>
            <ac:spMk id="4" creationId="{30EC622E-5515-4883-A1C8-E53862F1EF9D}"/>
          </ac:spMkLst>
        </pc:spChg>
      </pc:sldChg>
      <pc:sldChg chg="modSp">
        <pc:chgData name="Dodge, Rachel" userId="9280a414-66b2-46b4-82df-18006a318332" providerId="ADAL" clId="{711D0CD5-CD6B-44A8-BC1E-2B348324616D}" dt="2021-03-02T16:12:55.265" v="20" actId="20577"/>
        <pc:sldMkLst>
          <pc:docMk/>
          <pc:sldMk cId="1407082411" sldId="337"/>
        </pc:sldMkLst>
        <pc:spChg chg="mod">
          <ac:chgData name="Dodge, Rachel" userId="9280a414-66b2-46b4-82df-18006a318332" providerId="ADAL" clId="{711D0CD5-CD6B-44A8-BC1E-2B348324616D}" dt="2021-03-02T16:12:55.265" v="20" actId="20577"/>
          <ac:spMkLst>
            <pc:docMk/>
            <pc:sldMk cId="1407082411" sldId="337"/>
            <ac:spMk id="6" creationId="{8FE6E631-33AE-4BF8-9811-2508E556599F}"/>
          </ac:spMkLst>
        </pc:spChg>
      </pc:sldChg>
      <pc:sldChg chg="modSp">
        <pc:chgData name="Dodge, Rachel" userId="9280a414-66b2-46b4-82df-18006a318332" providerId="ADAL" clId="{711D0CD5-CD6B-44A8-BC1E-2B348324616D}" dt="2021-03-02T16:09:32.429" v="12" actId="20577"/>
        <pc:sldMkLst>
          <pc:docMk/>
          <pc:sldMk cId="4184239432" sldId="339"/>
        </pc:sldMkLst>
        <pc:spChg chg="mod">
          <ac:chgData name="Dodge, Rachel" userId="9280a414-66b2-46b4-82df-18006a318332" providerId="ADAL" clId="{711D0CD5-CD6B-44A8-BC1E-2B348324616D}" dt="2021-03-02T16:09:32.429" v="12" actId="20577"/>
          <ac:spMkLst>
            <pc:docMk/>
            <pc:sldMk cId="4184239432" sldId="339"/>
            <ac:spMk id="6" creationId="{8FE6E631-33AE-4BF8-9811-2508E556599F}"/>
          </ac:spMkLst>
        </pc:spChg>
      </pc:sldChg>
      <pc:sldChg chg="modSp">
        <pc:chgData name="Dodge, Rachel" userId="9280a414-66b2-46b4-82df-18006a318332" providerId="ADAL" clId="{711D0CD5-CD6B-44A8-BC1E-2B348324616D}" dt="2021-03-02T16:17:21.219" v="26" actId="20577"/>
        <pc:sldMkLst>
          <pc:docMk/>
          <pc:sldMk cId="2385934527" sldId="340"/>
        </pc:sldMkLst>
        <pc:spChg chg="mod">
          <ac:chgData name="Dodge, Rachel" userId="9280a414-66b2-46b4-82df-18006a318332" providerId="ADAL" clId="{711D0CD5-CD6B-44A8-BC1E-2B348324616D}" dt="2021-03-02T16:17:21.219" v="26" actId="20577"/>
          <ac:spMkLst>
            <pc:docMk/>
            <pc:sldMk cId="2385934527" sldId="340"/>
            <ac:spMk id="6" creationId="{8FE6E631-33AE-4BF8-9811-2508E556599F}"/>
          </ac:spMkLst>
        </pc:spChg>
      </pc:sldChg>
      <pc:sldChg chg="modSp">
        <pc:chgData name="Dodge, Rachel" userId="9280a414-66b2-46b4-82df-18006a318332" providerId="ADAL" clId="{711D0CD5-CD6B-44A8-BC1E-2B348324616D}" dt="2021-03-02T16:17:45.837" v="27" actId="207"/>
        <pc:sldMkLst>
          <pc:docMk/>
          <pc:sldMk cId="896695851" sldId="357"/>
        </pc:sldMkLst>
        <pc:spChg chg="mod">
          <ac:chgData name="Dodge, Rachel" userId="9280a414-66b2-46b4-82df-18006a318332" providerId="ADAL" clId="{711D0CD5-CD6B-44A8-BC1E-2B348324616D}" dt="2021-03-02T16:17:45.837" v="27" actId="207"/>
          <ac:spMkLst>
            <pc:docMk/>
            <pc:sldMk cId="896695851" sldId="357"/>
            <ac:spMk id="3" creationId="{46E60C1A-DF51-4E6A-A202-B5426F654C49}"/>
          </ac:spMkLst>
        </pc:spChg>
      </pc:sldChg>
      <pc:sldChg chg="modSp">
        <pc:chgData name="Dodge, Rachel" userId="9280a414-66b2-46b4-82df-18006a318332" providerId="ADAL" clId="{711D0CD5-CD6B-44A8-BC1E-2B348324616D}" dt="2021-03-02T16:26:46.514" v="119" actId="5793"/>
        <pc:sldMkLst>
          <pc:docMk/>
          <pc:sldMk cId="2274925066" sldId="359"/>
        </pc:sldMkLst>
        <pc:spChg chg="mod">
          <ac:chgData name="Dodge, Rachel" userId="9280a414-66b2-46b4-82df-18006a318332" providerId="ADAL" clId="{711D0CD5-CD6B-44A8-BC1E-2B348324616D}" dt="2021-03-02T16:26:46.514" v="119" actId="5793"/>
          <ac:spMkLst>
            <pc:docMk/>
            <pc:sldMk cId="2274925066" sldId="359"/>
            <ac:spMk id="3" creationId="{98468257-EBB9-4D06-B0A8-4E429C222D2B}"/>
          </ac:spMkLst>
        </pc:spChg>
      </pc:sldChg>
      <pc:sldChg chg="modSp">
        <pc:chgData name="Dodge, Rachel" userId="9280a414-66b2-46b4-82df-18006a318332" providerId="ADAL" clId="{711D0CD5-CD6B-44A8-BC1E-2B348324616D}" dt="2021-03-02T16:36:41.565" v="128" actId="5793"/>
        <pc:sldMkLst>
          <pc:docMk/>
          <pc:sldMk cId="1848833830" sldId="364"/>
        </pc:sldMkLst>
        <pc:spChg chg="mod">
          <ac:chgData name="Dodge, Rachel" userId="9280a414-66b2-46b4-82df-18006a318332" providerId="ADAL" clId="{711D0CD5-CD6B-44A8-BC1E-2B348324616D}" dt="2021-03-02T16:36:41.565" v="128" actId="5793"/>
          <ac:spMkLst>
            <pc:docMk/>
            <pc:sldMk cId="1848833830" sldId="364"/>
            <ac:spMk id="3" creationId="{992AA08B-77AF-4EA9-82E1-FEC0C5E5EF3A}"/>
          </ac:spMkLst>
        </pc:spChg>
      </pc:sldChg>
      <pc:sldChg chg="delSp modAnim">
        <pc:chgData name="Dodge, Rachel" userId="9280a414-66b2-46b4-82df-18006a318332" providerId="ADAL" clId="{711D0CD5-CD6B-44A8-BC1E-2B348324616D}" dt="2021-03-02T17:08:26.295" v="130"/>
        <pc:sldMkLst>
          <pc:docMk/>
          <pc:sldMk cId="2665672905" sldId="460"/>
        </pc:sldMkLst>
        <pc:picChg chg="del">
          <ac:chgData name="Dodge, Rachel" userId="9280a414-66b2-46b4-82df-18006a318332" providerId="ADAL" clId="{711D0CD5-CD6B-44A8-BC1E-2B348324616D}" dt="2021-03-02T17:08:26.295" v="130"/>
          <ac:picMkLst>
            <pc:docMk/>
            <pc:sldMk cId="2665672905" sldId="460"/>
            <ac:picMk id="4" creationId="{8E4FCBDD-813F-418F-A4CA-C325646D5141}"/>
          </ac:picMkLst>
        </pc:picChg>
      </pc:sldChg>
      <pc:sldChg chg="modSp">
        <pc:chgData name="Dodge, Rachel" userId="9280a414-66b2-46b4-82df-18006a318332" providerId="ADAL" clId="{711D0CD5-CD6B-44A8-BC1E-2B348324616D}" dt="2021-03-03T09:57:31.970" v="143" actId="5793"/>
        <pc:sldMkLst>
          <pc:docMk/>
          <pc:sldMk cId="2490842159" sldId="462"/>
        </pc:sldMkLst>
        <pc:spChg chg="mod">
          <ac:chgData name="Dodge, Rachel" userId="9280a414-66b2-46b4-82df-18006a318332" providerId="ADAL" clId="{711D0CD5-CD6B-44A8-BC1E-2B348324616D}" dt="2021-03-03T09:57:31.970" v="143" actId="5793"/>
          <ac:spMkLst>
            <pc:docMk/>
            <pc:sldMk cId="2490842159" sldId="462"/>
            <ac:spMk id="3" creationId="{9EAC7697-6813-4BA1-93BB-D2419EAC6C2D}"/>
          </ac:spMkLst>
        </pc:spChg>
      </pc:sldChg>
      <pc:sldChg chg="modSp">
        <pc:chgData name="Dodge, Rachel" userId="9280a414-66b2-46b4-82df-18006a318332" providerId="ADAL" clId="{711D0CD5-CD6B-44A8-BC1E-2B348324616D}" dt="2021-03-02T16:20:17.857" v="72" actId="20577"/>
        <pc:sldMkLst>
          <pc:docMk/>
          <pc:sldMk cId="1640171531" sldId="463"/>
        </pc:sldMkLst>
        <pc:spChg chg="mod">
          <ac:chgData name="Dodge, Rachel" userId="9280a414-66b2-46b4-82df-18006a318332" providerId="ADAL" clId="{711D0CD5-CD6B-44A8-BC1E-2B348324616D}" dt="2021-03-02T16:20:17.857" v="72" actId="20577"/>
          <ac:spMkLst>
            <pc:docMk/>
            <pc:sldMk cId="1640171531" sldId="463"/>
            <ac:spMk id="3" creationId="{3A826602-44E9-4C0C-9CC1-7972B8430794}"/>
          </ac:spMkLst>
        </pc:spChg>
      </pc:sldChg>
      <pc:sldChg chg="modSp">
        <pc:chgData name="Dodge, Rachel" userId="9280a414-66b2-46b4-82df-18006a318332" providerId="ADAL" clId="{711D0CD5-CD6B-44A8-BC1E-2B348324616D}" dt="2021-03-03T10:14:53.680" v="165" actId="20577"/>
        <pc:sldMkLst>
          <pc:docMk/>
          <pc:sldMk cId="3022929963" sldId="464"/>
        </pc:sldMkLst>
        <pc:spChg chg="mod">
          <ac:chgData name="Dodge, Rachel" userId="9280a414-66b2-46b4-82df-18006a318332" providerId="ADAL" clId="{711D0CD5-CD6B-44A8-BC1E-2B348324616D}" dt="2021-03-03T10:14:53.680" v="165" actId="20577"/>
          <ac:spMkLst>
            <pc:docMk/>
            <pc:sldMk cId="3022929963" sldId="464"/>
            <ac:spMk id="3" creationId="{1B3AF4CA-F8B8-45C9-96ED-EB3132EF803D}"/>
          </ac:spMkLst>
        </pc:spChg>
      </pc:sldChg>
    </pc:docChg>
  </pc:docChgLst>
  <pc:docChgLst>
    <pc:chgData name="Barfoot, Christopher" userId="88e2dc37-e058-4a2e-9976-3b58bc89b1da" providerId="ADAL" clId="{6A281812-7BE7-4249-BC46-6EFD931FA604}"/>
    <pc:docChg chg="addSld modSld sldOrd">
      <pc:chgData name="Barfoot, Christopher" userId="88e2dc37-e058-4a2e-9976-3b58bc89b1da" providerId="ADAL" clId="{6A281812-7BE7-4249-BC46-6EFD931FA604}" dt="2021-12-16T14:41:37.735" v="3"/>
      <pc:docMkLst>
        <pc:docMk/>
      </pc:docMkLst>
      <pc:sldChg chg="add">
        <pc:chgData name="Barfoot, Christopher" userId="88e2dc37-e058-4a2e-9976-3b58bc89b1da" providerId="ADAL" clId="{6A281812-7BE7-4249-BC46-6EFD931FA604}" dt="2021-12-16T14:41:37.735" v="3"/>
        <pc:sldMkLst>
          <pc:docMk/>
          <pc:sldMk cId="32028209" sldId="348"/>
        </pc:sldMkLst>
      </pc:sldChg>
      <pc:sldChg chg="add">
        <pc:chgData name="Barfoot, Christopher" userId="88e2dc37-e058-4a2e-9976-3b58bc89b1da" providerId="ADAL" clId="{6A281812-7BE7-4249-BC46-6EFD931FA604}" dt="2021-12-16T14:41:37.735" v="3"/>
        <pc:sldMkLst>
          <pc:docMk/>
          <pc:sldMk cId="2353886" sldId="349"/>
        </pc:sldMkLst>
      </pc:sldChg>
      <pc:sldChg chg="add">
        <pc:chgData name="Barfoot, Christopher" userId="88e2dc37-e058-4a2e-9976-3b58bc89b1da" providerId="ADAL" clId="{6A281812-7BE7-4249-BC46-6EFD931FA604}" dt="2021-12-16T14:41:37.735" v="3"/>
        <pc:sldMkLst>
          <pc:docMk/>
          <pc:sldMk cId="15269472" sldId="350"/>
        </pc:sldMkLst>
      </pc:sldChg>
      <pc:sldChg chg="add">
        <pc:chgData name="Barfoot, Christopher" userId="88e2dc37-e058-4a2e-9976-3b58bc89b1da" providerId="ADAL" clId="{6A281812-7BE7-4249-BC46-6EFD931FA604}" dt="2021-12-16T14:41:37.735" v="3"/>
        <pc:sldMkLst>
          <pc:docMk/>
          <pc:sldMk cId="455897600" sldId="351"/>
        </pc:sldMkLst>
      </pc:sldChg>
      <pc:sldChg chg="add">
        <pc:chgData name="Barfoot, Christopher" userId="88e2dc37-e058-4a2e-9976-3b58bc89b1da" providerId="ADAL" clId="{6A281812-7BE7-4249-BC46-6EFD931FA604}" dt="2021-12-16T14:41:37.735" v="3"/>
        <pc:sldMkLst>
          <pc:docMk/>
          <pc:sldMk cId="498459332" sldId="353"/>
        </pc:sldMkLst>
      </pc:sldChg>
      <pc:sldChg chg="add">
        <pc:chgData name="Barfoot, Christopher" userId="88e2dc37-e058-4a2e-9976-3b58bc89b1da" providerId="ADAL" clId="{6A281812-7BE7-4249-BC46-6EFD931FA604}" dt="2021-12-16T14:41:37.735" v="3"/>
        <pc:sldMkLst>
          <pc:docMk/>
          <pc:sldMk cId="337376142" sldId="354"/>
        </pc:sldMkLst>
      </pc:sldChg>
      <pc:sldChg chg="add">
        <pc:chgData name="Barfoot, Christopher" userId="88e2dc37-e058-4a2e-9976-3b58bc89b1da" providerId="ADAL" clId="{6A281812-7BE7-4249-BC46-6EFD931FA604}" dt="2021-12-16T14:41:37.735" v="3"/>
        <pc:sldMkLst>
          <pc:docMk/>
          <pc:sldMk cId="528157064" sldId="355"/>
        </pc:sldMkLst>
      </pc:sldChg>
      <pc:sldChg chg="add">
        <pc:chgData name="Barfoot, Christopher" userId="88e2dc37-e058-4a2e-9976-3b58bc89b1da" providerId="ADAL" clId="{6A281812-7BE7-4249-BC46-6EFD931FA604}" dt="2021-12-16T14:41:37.735" v="3"/>
        <pc:sldMkLst>
          <pc:docMk/>
          <pc:sldMk cId="3300912087" sldId="356"/>
        </pc:sldMkLst>
      </pc:sldChg>
      <pc:sldChg chg="add ord">
        <pc:chgData name="Barfoot, Christopher" userId="88e2dc37-e058-4a2e-9976-3b58bc89b1da" providerId="ADAL" clId="{6A281812-7BE7-4249-BC46-6EFD931FA604}" dt="2021-12-16T14:40:44.839" v="2"/>
        <pc:sldMkLst>
          <pc:docMk/>
          <pc:sldMk cId="2821472083" sldId="466"/>
        </pc:sldMkLst>
      </pc:sldChg>
    </pc:docChg>
  </pc:docChgLst>
  <pc:docChgLst>
    <pc:chgData name="Maddock, Lynda" userId="28875248-2198-48cf-9b97-67cc9eabbc29" providerId="ADAL" clId="{96A6DB91-505C-47A9-B7D3-403345CA1ED7}"/>
    <pc:docChg chg="addSld modSld">
      <pc:chgData name="Maddock, Lynda" userId="28875248-2198-48cf-9b97-67cc9eabbc29" providerId="ADAL" clId="{96A6DB91-505C-47A9-B7D3-403345CA1ED7}" dt="2021-11-24T11:18:42.348" v="310" actId="113"/>
      <pc:docMkLst>
        <pc:docMk/>
      </pc:docMkLst>
      <pc:sldChg chg="modSp mod">
        <pc:chgData name="Maddock, Lynda" userId="28875248-2198-48cf-9b97-67cc9eabbc29" providerId="ADAL" clId="{96A6DB91-505C-47A9-B7D3-403345CA1ED7}" dt="2021-11-24T10:48:38.845" v="0" actId="20577"/>
        <pc:sldMkLst>
          <pc:docMk/>
          <pc:sldMk cId="3357169510" sldId="332"/>
        </pc:sldMkLst>
        <pc:spChg chg="mod">
          <ac:chgData name="Maddock, Lynda" userId="28875248-2198-48cf-9b97-67cc9eabbc29" providerId="ADAL" clId="{96A6DB91-505C-47A9-B7D3-403345CA1ED7}" dt="2021-11-24T10:48:38.845" v="0" actId="20577"/>
          <ac:spMkLst>
            <pc:docMk/>
            <pc:sldMk cId="3357169510" sldId="332"/>
            <ac:spMk id="3" creationId="{00000000-0000-0000-0000-000000000000}"/>
          </ac:spMkLst>
        </pc:spChg>
      </pc:sldChg>
      <pc:sldChg chg="modSp mod">
        <pc:chgData name="Maddock, Lynda" userId="28875248-2198-48cf-9b97-67cc9eabbc29" providerId="ADAL" clId="{96A6DB91-505C-47A9-B7D3-403345CA1ED7}" dt="2021-11-24T10:56:20.426" v="195" actId="20577"/>
        <pc:sldMkLst>
          <pc:docMk/>
          <pc:sldMk cId="3388813054" sldId="335"/>
        </pc:sldMkLst>
        <pc:spChg chg="mod">
          <ac:chgData name="Maddock, Lynda" userId="28875248-2198-48cf-9b97-67cc9eabbc29" providerId="ADAL" clId="{96A6DB91-505C-47A9-B7D3-403345CA1ED7}" dt="2021-11-24T10:56:20.426" v="195" actId="20577"/>
          <ac:spMkLst>
            <pc:docMk/>
            <pc:sldMk cId="3388813054" sldId="335"/>
            <ac:spMk id="6" creationId="{8FE6E631-33AE-4BF8-9811-2508E556599F}"/>
          </ac:spMkLst>
        </pc:spChg>
      </pc:sldChg>
      <pc:sldChg chg="modSp mod">
        <pc:chgData name="Maddock, Lynda" userId="28875248-2198-48cf-9b97-67cc9eabbc29" providerId="ADAL" clId="{96A6DB91-505C-47A9-B7D3-403345CA1ED7}" dt="2021-11-24T10:58:53.526" v="198" actId="20577"/>
        <pc:sldMkLst>
          <pc:docMk/>
          <pc:sldMk cId="2578579718" sldId="361"/>
        </pc:sldMkLst>
        <pc:spChg chg="mod">
          <ac:chgData name="Maddock, Lynda" userId="28875248-2198-48cf-9b97-67cc9eabbc29" providerId="ADAL" clId="{96A6DB91-505C-47A9-B7D3-403345CA1ED7}" dt="2021-11-24T10:58:53.526" v="198" actId="20577"/>
          <ac:spMkLst>
            <pc:docMk/>
            <pc:sldMk cId="2578579718" sldId="361"/>
            <ac:spMk id="3" creationId="{401D02D3-9106-4223-9354-31F560E3E29A}"/>
          </ac:spMkLst>
        </pc:spChg>
      </pc:sldChg>
      <pc:sldChg chg="modSp mod">
        <pc:chgData name="Maddock, Lynda" userId="28875248-2198-48cf-9b97-67cc9eabbc29" providerId="ADAL" clId="{96A6DB91-505C-47A9-B7D3-403345CA1ED7}" dt="2021-11-24T10:50:38.010" v="12" actId="20577"/>
        <pc:sldMkLst>
          <pc:docMk/>
          <pc:sldMk cId="1640171531" sldId="463"/>
        </pc:sldMkLst>
        <pc:spChg chg="mod">
          <ac:chgData name="Maddock, Lynda" userId="28875248-2198-48cf-9b97-67cc9eabbc29" providerId="ADAL" clId="{96A6DB91-505C-47A9-B7D3-403345CA1ED7}" dt="2021-11-24T10:50:38.010" v="12" actId="20577"/>
          <ac:spMkLst>
            <pc:docMk/>
            <pc:sldMk cId="1640171531" sldId="463"/>
            <ac:spMk id="3" creationId="{3A826602-44E9-4C0C-9CC1-7972B8430794}"/>
          </ac:spMkLst>
        </pc:spChg>
      </pc:sldChg>
      <pc:sldChg chg="modSp mod">
        <pc:chgData name="Maddock, Lynda" userId="28875248-2198-48cf-9b97-67cc9eabbc29" providerId="ADAL" clId="{96A6DB91-505C-47A9-B7D3-403345CA1ED7}" dt="2021-11-24T10:54:34.442" v="151" actId="20577"/>
        <pc:sldMkLst>
          <pc:docMk/>
          <pc:sldMk cId="3022929963" sldId="464"/>
        </pc:sldMkLst>
        <pc:spChg chg="mod">
          <ac:chgData name="Maddock, Lynda" userId="28875248-2198-48cf-9b97-67cc9eabbc29" providerId="ADAL" clId="{96A6DB91-505C-47A9-B7D3-403345CA1ED7}" dt="2021-11-24T10:54:34.442" v="151" actId="20577"/>
          <ac:spMkLst>
            <pc:docMk/>
            <pc:sldMk cId="3022929963" sldId="464"/>
            <ac:spMk id="3" creationId="{1B3AF4CA-F8B8-45C9-96ED-EB3132EF803D}"/>
          </ac:spMkLst>
        </pc:spChg>
      </pc:sldChg>
      <pc:sldChg chg="addSp modSp new mod">
        <pc:chgData name="Maddock, Lynda" userId="28875248-2198-48cf-9b97-67cc9eabbc29" providerId="ADAL" clId="{96A6DB91-505C-47A9-B7D3-403345CA1ED7}" dt="2021-11-24T11:18:42.348" v="310" actId="113"/>
        <pc:sldMkLst>
          <pc:docMk/>
          <pc:sldMk cId="3688517089" sldId="465"/>
        </pc:sldMkLst>
        <pc:spChg chg="add mod">
          <ac:chgData name="Maddock, Lynda" userId="28875248-2198-48cf-9b97-67cc9eabbc29" providerId="ADAL" clId="{96A6DB91-505C-47A9-B7D3-403345CA1ED7}" dt="2021-11-24T11:18:42.348" v="310" actId="113"/>
          <ac:spMkLst>
            <pc:docMk/>
            <pc:sldMk cId="3688517089" sldId="465"/>
            <ac:spMk id="3" creationId="{707B5482-7949-4C76-BDCA-1F7A8171A7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16/12/2021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dirty="0"/>
          </a:p>
        </p:txBody>
      </p:sp>
    </p:spTree>
    <p:extLst>
      <p:ext uri="{BB962C8B-B14F-4D97-AF65-F5344CB8AC3E}">
        <p14:creationId xmlns:p14="http://schemas.microsoft.com/office/powerpoint/2010/main" val="566395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10</a:t>
            </a:fld>
            <a:endParaRPr lang="en-GB" dirty="0"/>
          </a:p>
        </p:txBody>
      </p:sp>
    </p:spTree>
    <p:extLst>
      <p:ext uri="{BB962C8B-B14F-4D97-AF65-F5344CB8AC3E}">
        <p14:creationId xmlns:p14="http://schemas.microsoft.com/office/powerpoint/2010/main" val="566395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11</a:t>
            </a:fld>
            <a:endParaRPr lang="en-GB" dirty="0"/>
          </a:p>
        </p:txBody>
      </p:sp>
    </p:spTree>
    <p:extLst>
      <p:ext uri="{BB962C8B-B14F-4D97-AF65-F5344CB8AC3E}">
        <p14:creationId xmlns:p14="http://schemas.microsoft.com/office/powerpoint/2010/main" val="267950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16</a:t>
            </a:fld>
            <a:endParaRPr lang="en-GB" dirty="0"/>
          </a:p>
        </p:txBody>
      </p:sp>
    </p:spTree>
    <p:extLst>
      <p:ext uri="{BB962C8B-B14F-4D97-AF65-F5344CB8AC3E}">
        <p14:creationId xmlns:p14="http://schemas.microsoft.com/office/powerpoint/2010/main" val="455303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a good idea to ‘BUG’ these d. Questions too. The command word in these questions is ‘discuss’. Underline the emphasis of the statement and any ‘rules’ (such as having to give </a:t>
            </a:r>
            <a:r>
              <a:rPr lang="en-GB" u="sng" dirty="0"/>
              <a:t>more than one viewpoint </a:t>
            </a:r>
            <a:r>
              <a:rPr lang="en-GB" dirty="0"/>
              <a:t>and making sure you include focus on </a:t>
            </a:r>
            <a:r>
              <a:rPr lang="en-GB" u="sng" dirty="0"/>
              <a:t>religious ideas </a:t>
            </a:r>
            <a:r>
              <a:rPr lang="en-GB" dirty="0"/>
              <a:t>(IT IS A RELIGIOUS STUDIES GCSE, AFTER ALL).  </a:t>
            </a:r>
          </a:p>
          <a:p>
            <a:endParaRPr lang="en-GB" dirty="0"/>
          </a:p>
          <a:p>
            <a:r>
              <a:rPr lang="en-GB" dirty="0"/>
              <a:t>In a long answer, connecting similar ideas together or showing where you are swapping to a different or alternative argument, is very important because it makes the answer flow well. See the connecting words on the slide. Try and use some of them in your answer. Note that these are just examples, there are lots more connectives you could use.</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26</a:t>
            </a:fld>
            <a:endParaRPr lang="en-GB" dirty="0"/>
          </a:p>
        </p:txBody>
      </p:sp>
    </p:spTree>
    <p:extLst>
      <p:ext uri="{BB962C8B-B14F-4D97-AF65-F5344CB8AC3E}">
        <p14:creationId xmlns:p14="http://schemas.microsoft.com/office/powerpoint/2010/main" val="1637049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extLst>
      <p:ext uri="{BB962C8B-B14F-4D97-AF65-F5344CB8AC3E}">
        <p14:creationId xmlns:p14="http://schemas.microsoft.com/office/powerpoint/2010/main" val="218818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16/12/2021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16/12/2021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hyperlink" Target="https://www.wjec.co.uk/qualifications/religious-studies-gcse/#tab_pastpapers" TargetMode="External"/><Relationship Id="rId7" Type="http://schemas.openxmlformats.org/officeDocument/2006/relationships/hyperlink" Target="https://www.wjec.co.uk/qualifications/religious-studies-gcse/?sub_nav_level=training-materials#tab_training"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hyperlink" Target="https://oer.wjec.co.uk/Pages/ProjectByArgs.aspx?subId=57&amp;lvlId=2" TargetMode="External"/><Relationship Id="rId5" Type="http://schemas.openxmlformats.org/officeDocument/2006/relationships/hyperlink" Target="https://resources.wjec.co.uk/Pages/ResourceSingle.aspx?rIid=3410" TargetMode="External"/><Relationship Id="rId4" Type="http://schemas.openxmlformats.org/officeDocument/2006/relationships/hyperlink" Target="https://www.wjec.co.uk/umbraco/surface/blobstorage/download?nodeId=8891"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resource.download.wjec.co.uk.s3.amazonaws.com/vtc/2016-17/16-17_2-34/eng/WJEC%20GCSE%20RS%20GLOSSARY%20OF%20TERMS.pdf"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497025" y="2343736"/>
            <a:ext cx="7772400" cy="52364"/>
          </a:xfrm>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GCSE Religious Studies</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Qualification overview</a:t>
            </a:r>
            <a:br>
              <a:rPr lang="en-GB" i="1" dirty="0">
                <a:solidFill>
                  <a:schemeClr val="bg1"/>
                </a:solidFill>
                <a:latin typeface="Arial" panose="020B0604020202020204" pitchFamily="34" charset="0"/>
                <a:cs typeface="Arial" panose="020B0604020202020204" pitchFamily="34" charset="0"/>
              </a:rPr>
            </a:b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2821472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497025" y="1393241"/>
            <a:ext cx="7772400" cy="52364"/>
          </a:xfrm>
        </p:spPr>
        <p:txBody>
          <a:bodyPr>
            <a:normAutofit fontScale="90000"/>
          </a:bodyPr>
          <a:lstStyle/>
          <a:p>
            <a:pPr algn="l"/>
            <a:br>
              <a:rPr lang="en-GB" dirty="0">
                <a:solidFill>
                  <a:schemeClr val="bg1"/>
                </a:solidFill>
                <a:latin typeface="Arial" panose="020B0604020202020204" pitchFamily="34" charset="0"/>
                <a:cs typeface="Arial" panose="020B0604020202020204" pitchFamily="34" charset="0"/>
              </a:rPr>
            </a:br>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GCSE Religious Studies</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Units 1, 2 &amp; 3</a:t>
            </a: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19" y="1412776"/>
            <a:ext cx="8640960" cy="5016758"/>
          </a:xfrm>
          <a:prstGeom prst="rect">
            <a:avLst/>
          </a:prstGeom>
          <a:noFill/>
        </p:spPr>
        <p:txBody>
          <a:bodyPr wrap="square" rtlCol="0">
            <a:spAutoFit/>
          </a:bodyPr>
          <a:lstStyle/>
          <a:p>
            <a:pPr fontAlgn="base">
              <a:spcBef>
                <a:spcPct val="0"/>
              </a:spcBef>
              <a:spcAft>
                <a:spcPct val="0"/>
              </a:spcAft>
            </a:pPr>
            <a:r>
              <a:rPr lang="en-GB" sz="2200" dirty="0">
                <a:latin typeface="Arial" panose="020B0604020202020204" pitchFamily="34" charset="0"/>
                <a:cs typeface="Arial" panose="020B0604020202020204" pitchFamily="34" charset="0"/>
              </a:rPr>
              <a:t>This PowerPoint should be read in conjunction with the qualification overview PowerPoint. </a:t>
            </a:r>
            <a:endParaRPr lang="en-GB" sz="2200" dirty="0">
              <a:solidFill>
                <a:sysClr val="windowText" lastClr="000000"/>
              </a:solidFill>
              <a:latin typeface="Arial" panose="020B0604020202020204" pitchFamily="34" charset="0"/>
              <a:cs typeface="Arial" panose="020B0604020202020204" pitchFamily="34" charset="0"/>
            </a:endParaRPr>
          </a:p>
          <a:p>
            <a:pPr fontAlgn="base">
              <a:spcBef>
                <a:spcPct val="0"/>
              </a:spcBef>
              <a:spcAft>
                <a:spcPct val="0"/>
              </a:spcAft>
            </a:pPr>
            <a:endParaRPr lang="en-GB" sz="22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pPr>
            <a:r>
              <a:rPr lang="en-GB" sz="2200" dirty="0">
                <a:solidFill>
                  <a:prstClr val="black"/>
                </a:solidFill>
                <a:latin typeface="Arial" panose="020B0604020202020204" pitchFamily="34" charset="0"/>
                <a:cs typeface="Arial" panose="020B0604020202020204" pitchFamily="34" charset="0"/>
              </a:rPr>
              <a:t>Whilst you undertake this training, we advise you have the following additional documentation to hand:</a:t>
            </a:r>
          </a:p>
          <a:p>
            <a:pPr fontAlgn="base">
              <a:spcBef>
                <a:spcPct val="0"/>
              </a:spcBef>
              <a:spcAft>
                <a:spcPct val="0"/>
              </a:spcAft>
            </a:pPr>
            <a:r>
              <a:rPr lang="en-GB" sz="2000" dirty="0">
                <a:solidFill>
                  <a:prstClr val="black"/>
                </a:solidFill>
                <a:latin typeface="Arial" panose="020B0604020202020204" pitchFamily="34" charset="0"/>
                <a:cs typeface="Arial" panose="020B0604020202020204" pitchFamily="34" charset="0"/>
              </a:rPr>
              <a:t> </a:t>
            </a:r>
          </a:p>
          <a:p>
            <a:r>
              <a:rPr lang="en-US" sz="12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hlinkClick r:id="rId3"/>
              </a:rPr>
              <a:t>QUESTION PAPERS AND MARK SCHEMES FOR THE 2019 UNIT 1 SERIES </a:t>
            </a:r>
            <a:endParaRPr lang="en-US" sz="1600" dirty="0">
              <a:latin typeface="Arial" panose="020B0604020202020204" pitchFamily="34" charset="0"/>
              <a:cs typeface="Arial" panose="020B0604020202020204" pitchFamily="34" charset="0"/>
            </a:endParaRPr>
          </a:p>
          <a:p>
            <a:endParaRPr lang="en-US" sz="1600" dirty="0">
              <a:highlight>
                <a:srgbClr val="FFFF00"/>
              </a:highlight>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hlinkClick r:id="rId4"/>
              </a:rPr>
              <a:t>MARKING BANDS FOR THE b., c. and d. QUESTIONS</a:t>
            </a:r>
            <a:endParaRPr lang="en-US" sz="1600" dirty="0">
              <a:latin typeface="Arial" panose="020B0604020202020204" pitchFamily="34" charset="0"/>
              <a:cs typeface="Arial" panose="020B0604020202020204" pitchFamily="34" charset="0"/>
            </a:endParaRPr>
          </a:p>
          <a:p>
            <a:endParaRPr lang="en-US" sz="1600" dirty="0">
              <a:highlight>
                <a:srgbClr val="FFFF00"/>
              </a:highlight>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hlinkClick r:id="rId5"/>
              </a:rPr>
              <a:t>THE WJEC EXAM WALK-THROUGH</a:t>
            </a:r>
            <a:endParaRPr lang="en-US" sz="1600" dirty="0">
              <a:latin typeface="Arial" panose="020B0604020202020204" pitchFamily="34" charset="0"/>
              <a:cs typeface="Arial" panose="020B0604020202020204" pitchFamily="34" charset="0"/>
            </a:endParaRPr>
          </a:p>
          <a:p>
            <a:r>
              <a:rPr lang="en-US" sz="1600" dirty="0">
                <a:highlight>
                  <a:srgbClr val="FFFF00"/>
                </a:highlight>
                <a:latin typeface="Arial" panose="020B0604020202020204" pitchFamily="34" charset="0"/>
                <a:cs typeface="Arial" panose="020B0604020202020204" pitchFamily="34" charset="0"/>
              </a:rPr>
              <a:t> </a:t>
            </a:r>
          </a:p>
          <a:p>
            <a:r>
              <a:rPr lang="en-US"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hlinkClick r:id="rId6"/>
              </a:rPr>
              <a:t>THE ONLINE EXAM REVIEW SITE</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hlinkClick r:id="rId7"/>
              </a:rPr>
              <a:t>PREVIOUS CPD TRAINING MATERIAL</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783431" y="25796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357169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Assessment Objectives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28600" y="1408310"/>
            <a:ext cx="85598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b="1" dirty="0"/>
          </a:p>
          <a:p>
            <a:endParaRPr lang="en-GB" dirty="0"/>
          </a:p>
        </p:txBody>
      </p:sp>
      <p:pic>
        <p:nvPicPr>
          <p:cNvPr id="2" name="Picture 1">
            <a:extLst>
              <a:ext uri="{FF2B5EF4-FFF2-40B4-BE49-F238E27FC236}">
                <a16:creationId xmlns:a16="http://schemas.microsoft.com/office/drawing/2014/main" id="{ECD2C010-3C2F-436C-9B75-B2753260875D}"/>
              </a:ext>
            </a:extLst>
          </p:cNvPr>
          <p:cNvPicPr>
            <a:picLocks noChangeAspect="1"/>
          </p:cNvPicPr>
          <p:nvPr/>
        </p:nvPicPr>
        <p:blipFill>
          <a:blip r:embed="rId2"/>
          <a:stretch>
            <a:fillRect/>
          </a:stretch>
        </p:blipFill>
        <p:spPr>
          <a:xfrm>
            <a:off x="-3662" y="3040548"/>
            <a:ext cx="4677262" cy="2409142"/>
          </a:xfrm>
          <a:prstGeom prst="rect">
            <a:avLst/>
          </a:prstGeom>
        </p:spPr>
      </p:pic>
      <p:pic>
        <p:nvPicPr>
          <p:cNvPr id="3" name="Picture 2">
            <a:extLst>
              <a:ext uri="{FF2B5EF4-FFF2-40B4-BE49-F238E27FC236}">
                <a16:creationId xmlns:a16="http://schemas.microsoft.com/office/drawing/2014/main" id="{2FD2340B-2B13-4173-A95A-260A6243DF7F}"/>
              </a:ext>
            </a:extLst>
          </p:cNvPr>
          <p:cNvPicPr>
            <a:picLocks noChangeAspect="1"/>
          </p:cNvPicPr>
          <p:nvPr/>
        </p:nvPicPr>
        <p:blipFill>
          <a:blip r:embed="rId3"/>
          <a:stretch>
            <a:fillRect/>
          </a:stretch>
        </p:blipFill>
        <p:spPr>
          <a:xfrm>
            <a:off x="4673600" y="2479107"/>
            <a:ext cx="4364312" cy="3036765"/>
          </a:xfrm>
          <a:prstGeom prst="rect">
            <a:avLst/>
          </a:prstGeom>
        </p:spPr>
      </p:pic>
    </p:spTree>
    <p:extLst>
      <p:ext uri="{BB962C8B-B14F-4D97-AF65-F5344CB8AC3E}">
        <p14:creationId xmlns:p14="http://schemas.microsoft.com/office/powerpoint/2010/main" val="1301022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1421160"/>
            <a:ext cx="8568952" cy="489364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a:t>
            </a:r>
          </a:p>
          <a:p>
            <a:endParaRPr lang="en-GB" sz="2400" b="1"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GCSE Religious Studies comprises 2 Units: Unit 1 and Unit 2 OR 3 (3 is for Catholic Centres)</a:t>
            </a:r>
          </a:p>
          <a:p>
            <a:r>
              <a:rPr lang="en-GB" sz="1600" b="1" dirty="0">
                <a:latin typeface="Arial" panose="020B0604020202020204" pitchFamily="34" charset="0"/>
                <a:cs typeface="Arial" panose="020B0604020202020204" pitchFamily="34" charset="0"/>
              </a:rPr>
              <a:t>Unit 1 can be cashed in for Short Course or combined with Unit 2 or 3 for Full Course.</a:t>
            </a:r>
          </a:p>
          <a:p>
            <a:endParaRPr lang="en-GB" sz="1600" b="1"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Each Unit is divided into 2 parts: </a:t>
            </a:r>
          </a:p>
          <a:p>
            <a:r>
              <a:rPr lang="en-GB" sz="1600" b="1" dirty="0">
                <a:latin typeface="Arial" panose="020B0604020202020204" pitchFamily="34" charset="0"/>
                <a:cs typeface="Arial" panose="020B0604020202020204" pitchFamily="34" charset="0"/>
              </a:rPr>
              <a:t>Part A – Core Religious Beliefs, Teachings and Practices</a:t>
            </a:r>
          </a:p>
          <a:p>
            <a:r>
              <a:rPr lang="en-GB" sz="1600" b="1" dirty="0">
                <a:latin typeface="Arial" panose="020B0604020202020204" pitchFamily="34" charset="0"/>
                <a:cs typeface="Arial" panose="020B0604020202020204" pitchFamily="34" charset="0"/>
              </a:rPr>
              <a:t>Part B – Religious Responses to Philosophical Themes (Unit 1), Religious Responses to Ethical Themes (Unit 2) and Catholic Responses to Ethical Themes (Unit 3).</a:t>
            </a:r>
          </a:p>
          <a:p>
            <a:endParaRPr lang="en-GB" sz="1600" b="1" dirty="0">
              <a:solidFill>
                <a:srgbClr val="FF0000"/>
              </a:solidFill>
            </a:endParaRPr>
          </a:p>
          <a:p>
            <a:r>
              <a:rPr lang="en-GB" sz="1600" b="1" dirty="0">
                <a:latin typeface="Arial" panose="020B0604020202020204" pitchFamily="34" charset="0"/>
                <a:ea typeface="Cambria" panose="02040503050406030204" pitchFamily="18" charset="0"/>
                <a:cs typeface="Arial" panose="020B0604020202020204" pitchFamily="34" charset="0"/>
              </a:rPr>
              <a:t>This power point offers guidance on marking the different questions types: (a), (b), (c), and (d). These question types appear in both Part A and Part B of each Unit and so the guidance is generic and not specific to a particular question paper. The 2019 Unit 1 paper has been used to provide examples of questions.</a:t>
            </a:r>
          </a:p>
          <a:p>
            <a:pPr lvl="0"/>
            <a:endParaRPr lang="en-GB" sz="1600" b="1" dirty="0"/>
          </a:p>
          <a:p>
            <a:pPr lvl="0"/>
            <a:endParaRPr lang="en-GB" sz="2000" dirty="0"/>
          </a:p>
          <a:p>
            <a:pPr lvl="0"/>
            <a:endParaRPr lang="en-GB" sz="2000" dirty="0"/>
          </a:p>
        </p:txBody>
      </p:sp>
    </p:spTree>
    <p:extLst>
      <p:ext uri="{BB962C8B-B14F-4D97-AF65-F5344CB8AC3E}">
        <p14:creationId xmlns:p14="http://schemas.microsoft.com/office/powerpoint/2010/main" val="4184239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7A8DB-BB16-4662-BACF-BC7F5FC83F7A}"/>
              </a:ext>
            </a:extLst>
          </p:cNvPr>
          <p:cNvSpPr>
            <a:spLocks noGrp="1"/>
          </p:cNvSpPr>
          <p:nvPr>
            <p:ph type="title"/>
          </p:nvPr>
        </p:nvSpPr>
        <p:spPr/>
        <p:txBody>
          <a:bodyPr/>
          <a:lstStyle/>
          <a:p>
            <a:r>
              <a:rPr lang="en-GB" dirty="0"/>
              <a:t>REMINDERS</a:t>
            </a:r>
          </a:p>
        </p:txBody>
      </p:sp>
      <p:sp>
        <p:nvSpPr>
          <p:cNvPr id="3" name="Content Placeholder 2">
            <a:extLst>
              <a:ext uri="{FF2B5EF4-FFF2-40B4-BE49-F238E27FC236}">
                <a16:creationId xmlns:a16="http://schemas.microsoft.com/office/drawing/2014/main" id="{3A826602-44E9-4C0C-9CC1-7972B8430794}"/>
              </a:ext>
            </a:extLst>
          </p:cNvPr>
          <p:cNvSpPr>
            <a:spLocks noGrp="1"/>
          </p:cNvSpPr>
          <p:nvPr>
            <p:ph idx="1"/>
          </p:nvPr>
        </p:nvSpPr>
        <p:spPr>
          <a:xfrm>
            <a:off x="144379" y="1311442"/>
            <a:ext cx="8867274" cy="5414211"/>
          </a:xfrm>
        </p:spPr>
        <p:txBody>
          <a:bodyPr>
            <a:normAutofit/>
          </a:bodyPr>
          <a:lstStyle/>
          <a:p>
            <a:endParaRPr lang="en-GB" sz="1600" dirty="0"/>
          </a:p>
          <a:p>
            <a:r>
              <a:rPr lang="en-GB" sz="1400" dirty="0"/>
              <a:t>WJEC operates a positive marking policy, so incorrect or irrelevant material is </a:t>
            </a:r>
            <a:r>
              <a:rPr lang="en-GB" sz="1400" b="1" dirty="0"/>
              <a:t>ignored, not penalised </a:t>
            </a:r>
            <a:r>
              <a:rPr lang="en-GB" sz="1400" dirty="0"/>
              <a:t>and marks are awarded for any information that is accurate and relevant to the question.</a:t>
            </a:r>
          </a:p>
          <a:p>
            <a:r>
              <a:rPr lang="en-GB" sz="1400" dirty="0"/>
              <a:t>If the response is given in bullet points, the description, explanation or evaluation can gain credit, but is unlikely to be ‘excellent’ or ‘highly detailed’. </a:t>
            </a:r>
          </a:p>
          <a:p>
            <a:r>
              <a:rPr lang="en-GB" sz="1400" dirty="0"/>
              <a:t>If a pupil crosses out their own work, it should </a:t>
            </a:r>
            <a:r>
              <a:rPr lang="en-GB" sz="1400" b="1" dirty="0"/>
              <a:t>not</a:t>
            </a:r>
            <a:r>
              <a:rPr lang="en-GB" sz="1400" dirty="0"/>
              <a:t> be given credit even if it is correct.</a:t>
            </a:r>
          </a:p>
          <a:p>
            <a:r>
              <a:rPr lang="en-GB" sz="1400" dirty="0"/>
              <a:t>The mark scheme is not a checklist; other material should be credited if it is accurate and relevant to the question. </a:t>
            </a:r>
          </a:p>
          <a:p>
            <a:r>
              <a:rPr lang="en-GB" sz="1400" dirty="0"/>
              <a:t>There is no such thing as a ‘perfect answer’ given the constraints of time. Compare all responses with the criteria of the marking bands and use your professional judgement.</a:t>
            </a:r>
          </a:p>
          <a:p>
            <a:r>
              <a:rPr lang="en-GB" sz="1400" dirty="0"/>
              <a:t>Sources of wisdom and authority are not just references from sacred texts. Accurate and relevant references to law/conscience/philosophers/religious leaders/reason etc. can all be credited as ‘sources of wisdom’.</a:t>
            </a:r>
          </a:p>
          <a:p>
            <a:r>
              <a:rPr lang="en-GB" sz="1400" dirty="0"/>
              <a:t>No extra marks are available for giving the text reference e.g. John 1:14 or Qur’an Surah 3. Text references do not have to be given word for word; an accurate and relevant summary can be credited.</a:t>
            </a:r>
          </a:p>
          <a:p>
            <a:r>
              <a:rPr lang="en-GB" sz="1400" dirty="0"/>
              <a:t>Pupils cannot gain credit for just repeating the key concept in the (a) Questions – they must accurately define it.</a:t>
            </a:r>
          </a:p>
          <a:p>
            <a:r>
              <a:rPr lang="en-GB" sz="1400" dirty="0"/>
              <a:t>Do not ‘penny-point’ mark. Any 5 points </a:t>
            </a:r>
            <a:r>
              <a:rPr lang="en-GB" sz="1400" b="1" dirty="0"/>
              <a:t>does not </a:t>
            </a:r>
            <a:r>
              <a:rPr lang="en-GB" sz="1400" dirty="0"/>
              <a:t>necessarily equate to 5 marks.</a:t>
            </a:r>
          </a:p>
          <a:p>
            <a:endParaRPr lang="en-GB" sz="1400" dirty="0"/>
          </a:p>
          <a:p>
            <a:r>
              <a:rPr lang="en-GB" sz="1400" dirty="0"/>
              <a:t>B. Questions must describe – credit must be given for the </a:t>
            </a:r>
            <a:r>
              <a:rPr lang="en-GB" sz="1400" b="1" dirty="0"/>
              <a:t>quality of the description </a:t>
            </a:r>
          </a:p>
          <a:p>
            <a:r>
              <a:rPr lang="en-GB" sz="1400" dirty="0"/>
              <a:t>C. Questions must explain – credit must be given for the </a:t>
            </a:r>
            <a:r>
              <a:rPr lang="en-GB" sz="1400" b="1" dirty="0"/>
              <a:t>quality of the explanation</a:t>
            </a:r>
          </a:p>
          <a:p>
            <a:r>
              <a:rPr lang="en-GB" sz="1400" dirty="0"/>
              <a:t>D. Questions must evaluate – credit must be given for the </a:t>
            </a:r>
            <a:r>
              <a:rPr lang="en-GB" sz="1400" b="1" dirty="0"/>
              <a:t>quality of the discussion, analysis and evaluation</a:t>
            </a:r>
            <a:r>
              <a:rPr lang="en-GB" sz="1400" dirty="0"/>
              <a:t>. The AO2 skills should be clearly demonstrated</a:t>
            </a:r>
          </a:p>
          <a:p>
            <a:r>
              <a:rPr lang="en-GB" sz="1400" dirty="0"/>
              <a:t>Responses must be placed into a ‘best-fit’ band and then the mark within that band should be decided (think: is the response getting close to the higher band or close to the lower band? Then award the mark accordingly).</a:t>
            </a:r>
          </a:p>
          <a:p>
            <a:pPr marL="0" indent="0">
              <a:buNone/>
            </a:pPr>
            <a:endParaRPr lang="en-GB" sz="1600" dirty="0"/>
          </a:p>
        </p:txBody>
      </p:sp>
    </p:spTree>
    <p:extLst>
      <p:ext uri="{BB962C8B-B14F-4D97-AF65-F5344CB8AC3E}">
        <p14:creationId xmlns:p14="http://schemas.microsoft.com/office/powerpoint/2010/main" val="1640171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D2E1D-C09F-4E67-A882-55F4281AD35A}"/>
              </a:ext>
            </a:extLst>
          </p:cNvPr>
          <p:cNvSpPr>
            <a:spLocks noGrp="1"/>
          </p:cNvSpPr>
          <p:nvPr>
            <p:ph type="title"/>
          </p:nvPr>
        </p:nvSpPr>
        <p:spPr/>
        <p:txBody>
          <a:bodyPr/>
          <a:lstStyle/>
          <a:p>
            <a:r>
              <a:rPr lang="en-GB" dirty="0"/>
              <a:t>APPLYING SPaG MARKS</a:t>
            </a:r>
          </a:p>
        </p:txBody>
      </p:sp>
      <p:sp>
        <p:nvSpPr>
          <p:cNvPr id="3" name="Content Placeholder 2">
            <a:extLst>
              <a:ext uri="{FF2B5EF4-FFF2-40B4-BE49-F238E27FC236}">
                <a16:creationId xmlns:a16="http://schemas.microsoft.com/office/drawing/2014/main" id="{1B3AF4CA-F8B8-45C9-96ED-EB3132EF803D}"/>
              </a:ext>
            </a:extLst>
          </p:cNvPr>
          <p:cNvSpPr>
            <a:spLocks noGrp="1"/>
          </p:cNvSpPr>
          <p:nvPr>
            <p:ph idx="1"/>
          </p:nvPr>
        </p:nvSpPr>
        <p:spPr>
          <a:xfrm>
            <a:off x="168442" y="1311442"/>
            <a:ext cx="8807116" cy="5402179"/>
          </a:xfrm>
        </p:spPr>
        <p:txBody>
          <a:bodyPr>
            <a:normAutofit fontScale="77500" lnSpcReduction="20000"/>
          </a:bodyPr>
          <a:lstStyle/>
          <a:p>
            <a:r>
              <a:rPr lang="en-GB" dirty="0"/>
              <a:t>Spelling, punctuation and grammar do not all have to be completely perfect to gain the full six marks per paper; two or three small errors are allowed, given the constraints of time. </a:t>
            </a:r>
          </a:p>
          <a:p>
            <a:r>
              <a:rPr lang="en-GB" dirty="0"/>
              <a:t>Do not penalise poor handwriting. </a:t>
            </a:r>
          </a:p>
          <a:p>
            <a:r>
              <a:rPr lang="en-GB" dirty="0"/>
              <a:t>Do not penalise the misuse of capital letters for words that are the same in both lower and upper case e.g. Christian/christian, Sacrament/sacrament, as this could be a handwriting issue, rather than a punctuation issue. </a:t>
            </a:r>
          </a:p>
          <a:p>
            <a:r>
              <a:rPr lang="en-GB" dirty="0"/>
              <a:t>Do not penalise the spelling of words other than Welsh or English (i.e. Arabic/Pali/Sanskrit/Hebrew).</a:t>
            </a:r>
          </a:p>
          <a:p>
            <a:r>
              <a:rPr lang="en-GB" dirty="0"/>
              <a:t>Do not penalise candidates for failing to use good religious language – the </a:t>
            </a:r>
            <a:r>
              <a:rPr lang="en-GB" dirty="0" err="1"/>
              <a:t>SPaG</a:t>
            </a:r>
            <a:r>
              <a:rPr lang="en-GB" dirty="0"/>
              <a:t> marks are </a:t>
            </a:r>
            <a:r>
              <a:rPr lang="en-GB" b="1" dirty="0"/>
              <a:t>only</a:t>
            </a:r>
            <a:r>
              <a:rPr lang="en-GB" dirty="0"/>
              <a:t> for spelling, punctuation and grammar. </a:t>
            </a:r>
          </a:p>
          <a:p>
            <a:r>
              <a:rPr lang="en-GB" dirty="0"/>
              <a:t>Extra guidance regarding SPaG is available </a:t>
            </a:r>
            <a:r>
              <a:rPr lang="en-US" dirty="0"/>
              <a:t>within the training file on the secure website.</a:t>
            </a:r>
            <a:endParaRPr lang="en-GB" dirty="0">
              <a:highlight>
                <a:srgbClr val="FFFF00"/>
              </a:highlight>
            </a:endParaRPr>
          </a:p>
        </p:txBody>
      </p:sp>
    </p:spTree>
    <p:extLst>
      <p:ext uri="{BB962C8B-B14F-4D97-AF65-F5344CB8AC3E}">
        <p14:creationId xmlns:p14="http://schemas.microsoft.com/office/powerpoint/2010/main" val="3022929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 How are a. Questions marked?</a:t>
            </a:r>
          </a:p>
        </p:txBody>
      </p:sp>
      <p:sp>
        <p:nvSpPr>
          <p:cNvPr id="6" name="TextBox 5">
            <a:extLst>
              <a:ext uri="{FF2B5EF4-FFF2-40B4-BE49-F238E27FC236}">
                <a16:creationId xmlns:a16="http://schemas.microsoft.com/office/drawing/2014/main" id="{8FE6E631-33AE-4BF8-9811-2508E556599F}"/>
              </a:ext>
            </a:extLst>
          </p:cNvPr>
          <p:cNvSpPr txBox="1"/>
          <p:nvPr/>
        </p:nvSpPr>
        <p:spPr>
          <a:xfrm>
            <a:off x="96253" y="1421160"/>
            <a:ext cx="8939463" cy="5601533"/>
          </a:xfrm>
          <a:prstGeom prst="rect">
            <a:avLst/>
          </a:prstGeom>
          <a:noFill/>
        </p:spPr>
        <p:txBody>
          <a:bodyPr wrap="square" rtlCol="0">
            <a:spAutoFit/>
          </a:bodyPr>
          <a:lstStyle/>
          <a:p>
            <a:r>
              <a:rPr lang="en-US" sz="1600" dirty="0">
                <a:latin typeface="Arial" panose="020B0604020202020204" pitchFamily="34" charset="0"/>
                <a:ea typeface="Cambria" panose="02040503050406030204" pitchFamily="18" charset="0"/>
                <a:cs typeface="Arial" panose="020B0604020202020204" pitchFamily="34" charset="0"/>
              </a:rPr>
              <a:t>Question a.: Skill being tested – AO1 – knowledge and understanding – </a:t>
            </a:r>
            <a:r>
              <a:rPr lang="en-US" sz="1600" u="sng" dirty="0">
                <a:latin typeface="Arial" panose="020B0604020202020204" pitchFamily="34" charset="0"/>
                <a:ea typeface="Cambria" panose="02040503050406030204" pitchFamily="18" charset="0"/>
                <a:cs typeface="Arial" panose="020B0604020202020204" pitchFamily="34" charset="0"/>
              </a:rPr>
              <a:t>defining</a:t>
            </a:r>
            <a:r>
              <a:rPr lang="en-US" sz="1600" dirty="0">
                <a:latin typeface="Arial" panose="020B0604020202020204" pitchFamily="34" charset="0"/>
                <a:ea typeface="Cambria" panose="02040503050406030204" pitchFamily="18" charset="0"/>
                <a:cs typeface="Arial" panose="020B0604020202020204" pitchFamily="34" charset="0"/>
              </a:rPr>
              <a:t> Key Concepts. Worth 2 marks.</a:t>
            </a:r>
          </a:p>
          <a:p>
            <a:endParaRPr lang="en-US" sz="1600" dirty="0">
              <a:latin typeface="Arial" panose="020B0604020202020204" pitchFamily="34" charset="0"/>
              <a:ea typeface="Cambria" panose="02040503050406030204" pitchFamily="18" charset="0"/>
              <a:cs typeface="Arial" panose="020B0604020202020204" pitchFamily="34" charset="0"/>
            </a:endParaRPr>
          </a:p>
          <a:p>
            <a:r>
              <a:rPr lang="en-US" sz="1600" dirty="0">
                <a:latin typeface="Arial" panose="020B0604020202020204" pitchFamily="34" charset="0"/>
                <a:ea typeface="Cambria" panose="02040503050406030204" pitchFamily="18" charset="0"/>
                <a:cs typeface="Arial" panose="020B0604020202020204" pitchFamily="34" charset="0"/>
              </a:rPr>
              <a:t>Pupils must give an </a:t>
            </a:r>
            <a:r>
              <a:rPr lang="en-US" sz="1600" b="1" dirty="0">
                <a:latin typeface="Arial" panose="020B0604020202020204" pitchFamily="34" charset="0"/>
                <a:ea typeface="Cambria" panose="02040503050406030204" pitchFamily="18" charset="0"/>
                <a:cs typeface="Arial" panose="020B0604020202020204" pitchFamily="34" charset="0"/>
              </a:rPr>
              <a:t>accurate</a:t>
            </a:r>
            <a:r>
              <a:rPr lang="en-US" sz="1600" dirty="0">
                <a:latin typeface="Arial" panose="020B0604020202020204" pitchFamily="34" charset="0"/>
                <a:ea typeface="Cambria" panose="02040503050406030204" pitchFamily="18" charset="0"/>
                <a:cs typeface="Arial" panose="020B0604020202020204" pitchFamily="34" charset="0"/>
              </a:rPr>
              <a:t> definition of the meaning of the Key Concept without just repeating the word. </a:t>
            </a:r>
            <a:r>
              <a:rPr lang="en-US" sz="1600" b="1" dirty="0">
                <a:latin typeface="Arial" panose="020B0604020202020204" pitchFamily="34" charset="0"/>
                <a:ea typeface="Cambria" panose="02040503050406030204" pitchFamily="18" charset="0"/>
                <a:cs typeface="Arial" panose="020B0604020202020204" pitchFamily="34" charset="0"/>
              </a:rPr>
              <a:t>They don’t have to give the Glossary definition </a:t>
            </a:r>
            <a:r>
              <a:rPr lang="en-US" sz="1600" dirty="0">
                <a:latin typeface="Arial" panose="020B0604020202020204" pitchFamily="34" charset="0"/>
                <a:ea typeface="Cambria" panose="02040503050406030204" pitchFamily="18" charset="0"/>
                <a:cs typeface="Arial" panose="020B0604020202020204" pitchFamily="34" charset="0"/>
              </a:rPr>
              <a:t>(see the link below) </a:t>
            </a:r>
            <a:r>
              <a:rPr lang="en-US" sz="1600" b="1" dirty="0">
                <a:latin typeface="Arial" panose="020B0604020202020204" pitchFamily="34" charset="0"/>
                <a:ea typeface="Cambria" panose="02040503050406030204" pitchFamily="18" charset="0"/>
                <a:cs typeface="Arial" panose="020B0604020202020204" pitchFamily="34" charset="0"/>
              </a:rPr>
              <a:t>and they do not have to explain the Concept.</a:t>
            </a:r>
            <a:r>
              <a:rPr lang="en-US" sz="1600" dirty="0">
                <a:latin typeface="Arial" panose="020B0604020202020204" pitchFamily="34" charset="0"/>
                <a:ea typeface="Cambria" panose="02040503050406030204" pitchFamily="18" charset="0"/>
                <a:cs typeface="Arial" panose="020B0604020202020204" pitchFamily="34" charset="0"/>
              </a:rPr>
              <a:t> They can provide a strong, accurate definition, or a weaker definition with an example and gain the 2 marks. They do not need to be lengthy. </a:t>
            </a:r>
            <a:r>
              <a:rPr lang="en-US" sz="1600" b="1" dirty="0">
                <a:latin typeface="Arial" panose="020B0604020202020204" pitchFamily="34" charset="0"/>
                <a:ea typeface="Cambria" panose="02040503050406030204" pitchFamily="18" charset="0"/>
                <a:cs typeface="Arial" panose="020B0604020202020204" pitchFamily="34" charset="0"/>
              </a:rPr>
              <a:t>No credit can be given for just repeating the Concept</a:t>
            </a:r>
            <a:r>
              <a:rPr lang="en-US" sz="1600" dirty="0">
                <a:latin typeface="Arial" panose="020B0604020202020204" pitchFamily="34" charset="0"/>
                <a:ea typeface="Cambria" panose="02040503050406030204" pitchFamily="18" charset="0"/>
                <a:cs typeface="Arial" panose="020B0604020202020204" pitchFamily="34" charset="0"/>
              </a:rPr>
              <a:t>.</a:t>
            </a:r>
          </a:p>
          <a:p>
            <a:r>
              <a:rPr lang="en-US" sz="1600" dirty="0">
                <a:latin typeface="Arial" panose="020B0604020202020204" pitchFamily="34" charset="0"/>
                <a:ea typeface="Cambria" panose="02040503050406030204" pitchFamily="18" charset="0"/>
                <a:cs typeface="Arial" panose="020B0604020202020204" pitchFamily="34" charset="0"/>
              </a:rPr>
              <a:t>a. Questions in Part A are always ‘religion specific’ i.e. ‘What do Muslims mean by….?’ but the Part B a. Questions are more general ‘What is meant by….?’ and the response can come from any religion or belief.</a:t>
            </a:r>
          </a:p>
          <a:p>
            <a:endParaRPr lang="en-US" sz="1600" dirty="0">
              <a:latin typeface="Arial" panose="020B0604020202020204" pitchFamily="34" charset="0"/>
              <a:ea typeface="Cambria" panose="02040503050406030204" pitchFamily="18" charset="0"/>
              <a:cs typeface="Arial" panose="020B0604020202020204" pitchFamily="34" charset="0"/>
            </a:endParaRPr>
          </a:p>
          <a:p>
            <a:r>
              <a:rPr lang="en-US" sz="1600" dirty="0">
                <a:latin typeface="Arial" panose="020B0604020202020204" pitchFamily="34" charset="0"/>
                <a:ea typeface="Cambria" panose="02040503050406030204" pitchFamily="18" charset="0"/>
                <a:cs typeface="Arial" panose="020B0604020202020204" pitchFamily="34" charset="0"/>
              </a:rPr>
              <a:t>The following examples are taken from 2019 Unit 1 question papers:</a:t>
            </a:r>
          </a:p>
          <a:p>
            <a:endParaRPr lang="en-US" sz="1600" dirty="0">
              <a:latin typeface="Arial" panose="020B0604020202020204" pitchFamily="34" charset="0"/>
              <a:ea typeface="Cambria" panose="02040503050406030204" pitchFamily="18"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(a) What do Christians mean by ‘Trinity’?   [2] </a:t>
            </a:r>
            <a:r>
              <a:rPr lang="en-US" sz="1600" b="1" dirty="0">
                <a:latin typeface="Arial" panose="020B0604020202020204" pitchFamily="34" charset="0"/>
                <a:cs typeface="Arial" panose="020B0604020202020204" pitchFamily="34" charset="0"/>
              </a:rPr>
              <a:t>From Part A Qu. 1</a:t>
            </a:r>
          </a:p>
          <a:p>
            <a:endParaRPr lang="en-US" sz="1600" b="1" dirty="0">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(a) What do Catholics mean by ‘atonement’? [2]  </a:t>
            </a:r>
            <a:r>
              <a:rPr lang="en-US" sz="1600" b="1" dirty="0">
                <a:latin typeface="Arial" panose="020B0604020202020204" pitchFamily="34" charset="0"/>
                <a:cs typeface="Arial" panose="020B0604020202020204" pitchFamily="34" charset="0"/>
              </a:rPr>
              <a:t>From Part A Qu. 1</a:t>
            </a:r>
          </a:p>
          <a:p>
            <a:endParaRPr lang="en-US" sz="1600" b="1" dirty="0">
              <a:highlight>
                <a:srgbClr val="FFFF00"/>
              </a:highlight>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(a) What is meant by ‘soul’?  [2]  </a:t>
            </a:r>
            <a:r>
              <a:rPr lang="en-US" sz="1600" b="1" dirty="0">
                <a:latin typeface="Arial" panose="020B0604020202020204" pitchFamily="34" charset="0"/>
                <a:cs typeface="Arial" panose="020B0604020202020204" pitchFamily="34" charset="0"/>
              </a:rPr>
              <a:t>From Part B Qu. 3</a:t>
            </a:r>
          </a:p>
          <a:p>
            <a:endParaRPr lang="en-US" b="1" dirty="0">
              <a:solidFill>
                <a:srgbClr val="FF0000"/>
              </a:solidFill>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definitions of these Key Concepts are given in a </a:t>
            </a:r>
            <a:r>
              <a:rPr lang="en-US" sz="1600" dirty="0">
                <a:latin typeface="Arial" panose="020B0604020202020204" pitchFamily="34" charset="0"/>
                <a:cs typeface="Arial" panose="020B0604020202020204" pitchFamily="34" charset="0"/>
                <a:hlinkClick r:id="rId3"/>
              </a:rPr>
              <a:t>Glossary.</a:t>
            </a:r>
            <a:endParaRPr lang="en-US" sz="1600" dirty="0">
              <a:latin typeface="Arial" panose="020B0604020202020204" pitchFamily="34" charset="0"/>
              <a:cs typeface="Arial" panose="020B0604020202020204" pitchFamily="34" charset="0"/>
            </a:endParaRPr>
          </a:p>
          <a:p>
            <a:pPr lvl="0"/>
            <a:endParaRPr lang="en-GB" sz="2000" dirty="0"/>
          </a:p>
        </p:txBody>
      </p:sp>
    </p:spTree>
    <p:extLst>
      <p:ext uri="{BB962C8B-B14F-4D97-AF65-F5344CB8AC3E}">
        <p14:creationId xmlns:p14="http://schemas.microsoft.com/office/powerpoint/2010/main" val="3388813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Exemplifying the a. Questions </a:t>
            </a:r>
          </a:p>
        </p:txBody>
      </p:sp>
      <p:sp>
        <p:nvSpPr>
          <p:cNvPr id="6" name="TextBox 5">
            <a:extLst>
              <a:ext uri="{FF2B5EF4-FFF2-40B4-BE49-F238E27FC236}">
                <a16:creationId xmlns:a16="http://schemas.microsoft.com/office/drawing/2014/main" id="{8FE6E631-33AE-4BF8-9811-2508E556599F}"/>
              </a:ext>
            </a:extLst>
          </p:cNvPr>
          <p:cNvSpPr txBox="1"/>
          <p:nvPr/>
        </p:nvSpPr>
        <p:spPr>
          <a:xfrm>
            <a:off x="132347" y="1421160"/>
            <a:ext cx="8867274" cy="5724644"/>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Characteristics of less successful responses:</a:t>
            </a:r>
          </a:p>
          <a:p>
            <a:endParaRPr lang="en-GB" sz="1400" b="1" dirty="0">
              <a:latin typeface="Arial" panose="020B0604020202020204" pitchFamily="34" charset="0"/>
              <a:cs typeface="Arial" panose="020B0604020202020204" pitchFamily="34" charset="0"/>
            </a:endParaRPr>
          </a:p>
          <a:p>
            <a:pPr marL="342900" indent="-342900">
              <a:buAutoNum type="alphaLcParenBoth"/>
            </a:pPr>
            <a:r>
              <a:rPr lang="en-US" sz="1400" b="1" dirty="0">
                <a:solidFill>
                  <a:srgbClr val="FF0000"/>
                </a:solidFill>
                <a:latin typeface="Arial" panose="020B0604020202020204" pitchFamily="34" charset="0"/>
                <a:cs typeface="Arial" panose="020B0604020202020204" pitchFamily="34" charset="0"/>
              </a:rPr>
              <a:t>What do Catholics mean by ‘atonement’?’</a:t>
            </a:r>
          </a:p>
          <a:p>
            <a:r>
              <a:rPr lang="en-US" sz="1400" b="1" dirty="0">
                <a:solidFill>
                  <a:srgbClr val="FF0000"/>
                </a:solidFill>
                <a:latin typeface="Arial" panose="020B0604020202020204" pitchFamily="34" charset="0"/>
                <a:cs typeface="Arial" panose="020B0604020202020204" pitchFamily="34" charset="0"/>
              </a:rPr>
              <a:t>  </a:t>
            </a:r>
            <a:endParaRPr lang="en-US" sz="1400" b="1"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Response:</a:t>
            </a:r>
          </a:p>
          <a:p>
            <a:r>
              <a:rPr lang="en-GB" sz="1400" dirty="0">
                <a:solidFill>
                  <a:srgbClr val="FF0000"/>
                </a:solidFill>
                <a:latin typeface="Arial" panose="020B0604020202020204" pitchFamily="34" charset="0"/>
                <a:cs typeface="Arial" panose="020B0604020202020204" pitchFamily="34" charset="0"/>
              </a:rPr>
              <a:t>This means when they atone for something</a:t>
            </a:r>
            <a:r>
              <a:rPr lang="en-GB" sz="1400" b="1" dirty="0">
                <a:latin typeface="Arial" panose="020B0604020202020204" pitchFamily="34" charset="0"/>
                <a:cs typeface="Arial" panose="020B0604020202020204" pitchFamily="34" charset="0"/>
              </a:rPr>
              <a:t>.  0 Marks – repetition of the word, showing no understanding of the concept.</a:t>
            </a:r>
          </a:p>
          <a:p>
            <a:r>
              <a:rPr lang="en-GB" sz="1400" b="1" dirty="0">
                <a:latin typeface="Arial" panose="020B0604020202020204" pitchFamily="34" charset="0"/>
                <a:cs typeface="Arial" panose="020B0604020202020204" pitchFamily="34" charset="0"/>
              </a:rPr>
              <a:t>Response:</a:t>
            </a:r>
          </a:p>
          <a:p>
            <a:r>
              <a:rPr lang="en-GB" sz="1400" dirty="0">
                <a:solidFill>
                  <a:srgbClr val="FF0000"/>
                </a:solidFill>
                <a:latin typeface="Arial" panose="020B0604020202020204" pitchFamily="34" charset="0"/>
                <a:cs typeface="Arial" panose="020B0604020202020204" pitchFamily="34" charset="0"/>
              </a:rPr>
              <a:t>This is when Catholics celebrate Jesus coming to earth as God</a:t>
            </a:r>
            <a:r>
              <a:rPr lang="en-GB" sz="1400" b="1" dirty="0">
                <a:latin typeface="Arial" panose="020B0604020202020204" pitchFamily="34" charset="0"/>
                <a:cs typeface="Arial" panose="020B0604020202020204" pitchFamily="34" charset="0"/>
              </a:rPr>
              <a:t>.  0 Marks – no understanding of the concept. </a:t>
            </a:r>
          </a:p>
          <a:p>
            <a:endParaRPr lang="en-GB" sz="16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Characteristics of successful responses:</a:t>
            </a:r>
          </a:p>
          <a:p>
            <a:endParaRPr lang="en-GB" sz="1400" b="1" dirty="0">
              <a:latin typeface="Arial" panose="020B0604020202020204" pitchFamily="34" charset="0"/>
              <a:cs typeface="Arial" panose="020B0604020202020204" pitchFamily="34" charset="0"/>
            </a:endParaRPr>
          </a:p>
          <a:p>
            <a:pPr marL="342900" indent="-342900">
              <a:buAutoNum type="alphaLcParenBoth"/>
            </a:pPr>
            <a:r>
              <a:rPr lang="en-US" sz="1400" b="1" dirty="0">
                <a:solidFill>
                  <a:srgbClr val="FF0000"/>
                </a:solidFill>
                <a:latin typeface="Arial" panose="020B0604020202020204" pitchFamily="34" charset="0"/>
                <a:cs typeface="Arial" panose="020B0604020202020204" pitchFamily="34" charset="0"/>
              </a:rPr>
              <a:t>What do Christians mean by ‘Trinity’?</a:t>
            </a:r>
          </a:p>
          <a:p>
            <a:endParaRPr lang="en-US" sz="1400" b="1" dirty="0">
              <a:solidFill>
                <a:srgbClr val="FF0000"/>
              </a:solidFill>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Response:</a:t>
            </a:r>
          </a:p>
          <a:p>
            <a:r>
              <a:rPr lang="en-US" sz="1400" dirty="0">
                <a:solidFill>
                  <a:srgbClr val="FF0000"/>
                </a:solidFill>
                <a:latin typeface="Arial" panose="020B0604020202020204" pitchFamily="34" charset="0"/>
                <a:cs typeface="Arial" panose="020B0604020202020204" pitchFamily="34" charset="0"/>
              </a:rPr>
              <a:t>Three forms, like Father, Son and Holy Spirit</a:t>
            </a:r>
            <a:r>
              <a:rPr lang="en-US" sz="1400" b="1" dirty="0">
                <a:solidFill>
                  <a:srgbClr val="FF0000"/>
                </a:solidFill>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2 Marks - a weak definition but the example has shown that the pupil understands the concept.</a:t>
            </a:r>
            <a:endParaRPr lang="en-GB" sz="1400" b="1" dirty="0">
              <a:latin typeface="Arial" panose="020B0604020202020204" pitchFamily="34" charset="0"/>
              <a:cs typeface="Arial" panose="020B0604020202020204" pitchFamily="34" charset="0"/>
            </a:endParaRPr>
          </a:p>
          <a:p>
            <a:endParaRPr lang="en-GB" sz="1400" b="1" dirty="0">
              <a:solidFill>
                <a:srgbClr val="FF0000"/>
              </a:solidFill>
              <a:latin typeface="Arial" panose="020B0604020202020204" pitchFamily="34" charset="0"/>
              <a:cs typeface="Arial" panose="020B0604020202020204" pitchFamily="34" charset="0"/>
            </a:endParaRPr>
          </a:p>
          <a:p>
            <a:pPr lvl="0"/>
            <a:r>
              <a:rPr lang="en-US" sz="1400" b="1" dirty="0">
                <a:solidFill>
                  <a:srgbClr val="FF0000"/>
                </a:solidFill>
                <a:latin typeface="Arial" panose="020B0604020202020204" pitchFamily="34" charset="0"/>
                <a:cs typeface="Arial" panose="020B0604020202020204" pitchFamily="34" charset="0"/>
              </a:rPr>
              <a:t>(a) What is meant by ‘soul’?</a:t>
            </a:r>
            <a:endParaRPr lang="en-GB" sz="1400" dirty="0">
              <a:latin typeface="Arial" panose="020B0604020202020204" pitchFamily="34" charset="0"/>
              <a:cs typeface="Arial" panose="020B0604020202020204" pitchFamily="34" charset="0"/>
            </a:endParaRPr>
          </a:p>
          <a:p>
            <a:pPr lvl="0"/>
            <a:endParaRPr lang="en-GB" sz="1400" dirty="0">
              <a:latin typeface="Arial" panose="020B0604020202020204" pitchFamily="34" charset="0"/>
              <a:cs typeface="Arial" panose="020B0604020202020204" pitchFamily="34" charset="0"/>
            </a:endParaRPr>
          </a:p>
          <a:p>
            <a:pPr lvl="0"/>
            <a:r>
              <a:rPr lang="en-GB" sz="1400" b="1" dirty="0">
                <a:latin typeface="Arial" panose="020B0604020202020204" pitchFamily="34" charset="0"/>
                <a:cs typeface="Arial" panose="020B0604020202020204" pitchFamily="34" charset="0"/>
              </a:rPr>
              <a:t>Response: </a:t>
            </a:r>
          </a:p>
          <a:p>
            <a:pPr lvl="0"/>
            <a:r>
              <a:rPr lang="en-GB" sz="1400" dirty="0">
                <a:solidFill>
                  <a:srgbClr val="FF0000"/>
                </a:solidFill>
                <a:latin typeface="Arial" panose="020B0604020202020204" pitchFamily="34" charset="0"/>
                <a:cs typeface="Arial" panose="020B0604020202020204" pitchFamily="34" charset="0"/>
              </a:rPr>
              <a:t>This is the idea that all humans have an eternal and spiritual part to them that is connected to God.</a:t>
            </a:r>
            <a:r>
              <a:rPr lang="en-GB" sz="1400" b="1" dirty="0">
                <a:latin typeface="Arial" panose="020B0604020202020204" pitchFamily="34" charset="0"/>
                <a:cs typeface="Arial" panose="020B0604020202020204" pitchFamily="34" charset="0"/>
              </a:rPr>
              <a:t> 2 Marks – a strong and accurate definition.</a:t>
            </a:r>
          </a:p>
          <a:p>
            <a:pPr lvl="0"/>
            <a:endParaRPr lang="en-GB" sz="2000" dirty="0"/>
          </a:p>
        </p:txBody>
      </p:sp>
    </p:spTree>
    <p:extLst>
      <p:ext uri="{BB962C8B-B14F-4D97-AF65-F5344CB8AC3E}">
        <p14:creationId xmlns:p14="http://schemas.microsoft.com/office/powerpoint/2010/main" val="3250487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 How are b. Questions marked?</a:t>
            </a:r>
          </a:p>
        </p:txBody>
      </p:sp>
      <p:sp>
        <p:nvSpPr>
          <p:cNvPr id="6" name="TextBox 5">
            <a:extLst>
              <a:ext uri="{FF2B5EF4-FFF2-40B4-BE49-F238E27FC236}">
                <a16:creationId xmlns:a16="http://schemas.microsoft.com/office/drawing/2014/main" id="{8FE6E631-33AE-4BF8-9811-2508E556599F}"/>
              </a:ext>
            </a:extLst>
          </p:cNvPr>
          <p:cNvSpPr txBox="1"/>
          <p:nvPr/>
        </p:nvSpPr>
        <p:spPr>
          <a:xfrm>
            <a:off x="84221" y="1421160"/>
            <a:ext cx="8963525" cy="5201424"/>
          </a:xfrm>
          <a:prstGeom prst="rect">
            <a:avLst/>
          </a:prstGeom>
          <a:noFill/>
        </p:spPr>
        <p:txBody>
          <a:bodyPr wrap="square" rtlCol="0">
            <a:spAutoFit/>
          </a:bodyPr>
          <a:lstStyle/>
          <a:p>
            <a:r>
              <a:rPr lang="en-GB" sz="2400" dirty="0"/>
              <a:t>The (b) Questions will always ask pupils to </a:t>
            </a:r>
            <a:r>
              <a:rPr lang="en-GB" sz="2400" u="sng" dirty="0"/>
              <a:t>describe</a:t>
            </a:r>
            <a:r>
              <a:rPr lang="en-GB" sz="2400" dirty="0"/>
              <a:t> an idea, event, ceremony, building, belief, teaching, view, attitude etc.</a:t>
            </a:r>
          </a:p>
          <a:p>
            <a:endParaRPr lang="en-GB" sz="2400" dirty="0"/>
          </a:p>
          <a:p>
            <a:r>
              <a:rPr lang="en-GB" sz="2400" b="1" dirty="0"/>
              <a:t>What does ‘describe’ mean?</a:t>
            </a:r>
          </a:p>
          <a:p>
            <a:pPr marL="457200" indent="-457200">
              <a:buFont typeface="Arial" panose="020B0604020202020204" pitchFamily="34" charset="0"/>
              <a:buChar char="•"/>
            </a:pPr>
            <a:r>
              <a:rPr lang="en-GB" sz="2400" b="1" dirty="0"/>
              <a:t>To give an account of something</a:t>
            </a:r>
          </a:p>
          <a:p>
            <a:pPr marL="457200" indent="-457200">
              <a:buFont typeface="Arial" panose="020B0604020202020204" pitchFamily="34" charset="0"/>
              <a:buChar char="•"/>
            </a:pPr>
            <a:r>
              <a:rPr lang="en-GB" sz="2400" b="1" dirty="0"/>
              <a:t>To report/relate</a:t>
            </a:r>
          </a:p>
          <a:p>
            <a:pPr marL="457200" indent="-457200">
              <a:buFont typeface="Arial" panose="020B0604020202020204" pitchFamily="34" charset="0"/>
              <a:buChar char="•"/>
            </a:pPr>
            <a:r>
              <a:rPr lang="en-GB" sz="2400" b="1" dirty="0"/>
              <a:t>To outline </a:t>
            </a:r>
          </a:p>
          <a:p>
            <a:pPr marL="457200" indent="-457200">
              <a:buFont typeface="Arial" panose="020B0604020202020204" pitchFamily="34" charset="0"/>
              <a:buChar char="•"/>
            </a:pPr>
            <a:r>
              <a:rPr lang="en-GB" sz="2400" b="1" dirty="0"/>
              <a:t>To give the details of something</a:t>
            </a:r>
          </a:p>
          <a:p>
            <a:endParaRPr lang="en-GB" sz="2400" dirty="0"/>
          </a:p>
          <a:p>
            <a:endParaRPr lang="en-GB" sz="2400" dirty="0"/>
          </a:p>
          <a:p>
            <a:r>
              <a:rPr lang="en-GB" sz="2400" dirty="0"/>
              <a:t>In these (b) questions, pupils must </a:t>
            </a:r>
            <a:r>
              <a:rPr lang="en-GB" sz="2400" u="sng" dirty="0"/>
              <a:t>describe</a:t>
            </a:r>
            <a:r>
              <a:rPr lang="en-GB" sz="2400" dirty="0"/>
              <a:t>, giving as much detail as possible in the time allowed (about 5 minutes) and using accurate and relevant religious language and sources of wisdom, where appropriate. </a:t>
            </a:r>
          </a:p>
          <a:p>
            <a:pPr lvl="0"/>
            <a:endParaRPr lang="en-GB" sz="2000" dirty="0"/>
          </a:p>
        </p:txBody>
      </p:sp>
    </p:spTree>
    <p:extLst>
      <p:ext uri="{BB962C8B-B14F-4D97-AF65-F5344CB8AC3E}">
        <p14:creationId xmlns:p14="http://schemas.microsoft.com/office/powerpoint/2010/main" val="2385934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61241-2FFF-4471-B2F2-6B479E11DA6D}"/>
              </a:ext>
            </a:extLst>
          </p:cNvPr>
          <p:cNvSpPr>
            <a:spLocks noGrp="1"/>
          </p:cNvSpPr>
          <p:nvPr>
            <p:ph type="title"/>
          </p:nvPr>
        </p:nvSpPr>
        <p:spPr>
          <a:xfrm>
            <a:off x="457200" y="274638"/>
            <a:ext cx="8229600" cy="844299"/>
          </a:xfrm>
        </p:spPr>
        <p:txBody>
          <a:bodyPr/>
          <a:lstStyle/>
          <a:p>
            <a:r>
              <a:rPr lang="en-GB" b="1" dirty="0">
                <a:solidFill>
                  <a:schemeClr val="bg1"/>
                </a:solidFill>
              </a:rPr>
              <a:t>Exemplifying b. Questions</a:t>
            </a:r>
          </a:p>
        </p:txBody>
      </p:sp>
      <p:sp>
        <p:nvSpPr>
          <p:cNvPr id="3" name="Content Placeholder 2">
            <a:extLst>
              <a:ext uri="{FF2B5EF4-FFF2-40B4-BE49-F238E27FC236}">
                <a16:creationId xmlns:a16="http://schemas.microsoft.com/office/drawing/2014/main" id="{46E60C1A-DF51-4E6A-A202-B5426F654C49}"/>
              </a:ext>
            </a:extLst>
          </p:cNvPr>
          <p:cNvSpPr>
            <a:spLocks noGrp="1"/>
          </p:cNvSpPr>
          <p:nvPr>
            <p:ph idx="1"/>
          </p:nvPr>
        </p:nvSpPr>
        <p:spPr>
          <a:xfrm>
            <a:off x="96253" y="1417638"/>
            <a:ext cx="8927431" cy="5271920"/>
          </a:xfrm>
        </p:spPr>
        <p:txBody>
          <a:bodyPr>
            <a:normAutofit fontScale="85000" lnSpcReduction="10000"/>
          </a:bodyPr>
          <a:lstStyle/>
          <a:p>
            <a:r>
              <a:rPr lang="en-US" sz="1600" dirty="0">
                <a:latin typeface="Arial" panose="020B0604020202020204" pitchFamily="34" charset="0"/>
                <a:ea typeface="Cambria" panose="02040503050406030204" pitchFamily="18" charset="0"/>
                <a:cs typeface="Arial" panose="020B0604020202020204" pitchFamily="34" charset="0"/>
              </a:rPr>
              <a:t>The following examples are taken from 2019 Unit 1 question papers:</a:t>
            </a:r>
            <a:endParaRPr lang="en-US" sz="1600" b="1" dirty="0">
              <a:solidFill>
                <a:srgbClr val="FF0000"/>
              </a:solidFill>
              <a:latin typeface="Arial" panose="020B0604020202020204" pitchFamily="34" charset="0"/>
              <a:cs typeface="Arial" panose="020B0604020202020204" pitchFamily="34" charset="0"/>
            </a:endParaRPr>
          </a:p>
          <a:p>
            <a:endParaRPr lang="en-US" sz="1600" b="1" dirty="0">
              <a:solidFill>
                <a:srgbClr val="FF0000"/>
              </a:solidFill>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(b) Describe Christian beliefs about Jesus as the Messiah. [5] </a:t>
            </a:r>
            <a:r>
              <a:rPr lang="en-US" sz="1600" b="1" dirty="0">
                <a:latin typeface="Arial" panose="020B0604020202020204" pitchFamily="34" charset="0"/>
                <a:cs typeface="Arial" panose="020B0604020202020204" pitchFamily="34" charset="0"/>
              </a:rPr>
              <a:t>From Part A Question 1b.</a:t>
            </a:r>
          </a:p>
          <a:p>
            <a:r>
              <a:rPr lang="en-US" sz="1600" b="1" dirty="0">
                <a:solidFill>
                  <a:srgbClr val="FF0000"/>
                </a:solidFill>
                <a:latin typeface="Arial" panose="020B0604020202020204" pitchFamily="34" charset="0"/>
                <a:cs typeface="Arial" panose="020B0604020202020204" pitchFamily="34" charset="0"/>
              </a:rPr>
              <a:t>(b) Describe the work of CAFOD [5] </a:t>
            </a:r>
            <a:r>
              <a:rPr lang="en-US" sz="1600" b="1" dirty="0">
                <a:latin typeface="Arial" panose="020B0604020202020204" pitchFamily="34" charset="0"/>
                <a:cs typeface="Arial" panose="020B0604020202020204" pitchFamily="34" charset="0"/>
              </a:rPr>
              <a:t>From Part A Question 1b.</a:t>
            </a:r>
          </a:p>
          <a:p>
            <a:r>
              <a:rPr lang="en-US" sz="1600" b="1" dirty="0">
                <a:solidFill>
                  <a:srgbClr val="FF0000"/>
                </a:solidFill>
                <a:latin typeface="Arial" panose="020B0604020202020204" pitchFamily="34" charset="0"/>
                <a:cs typeface="Arial" panose="020B0604020202020204" pitchFamily="34" charset="0"/>
              </a:rPr>
              <a:t>(b) Describe how religious believers might support global citizenship. [5] </a:t>
            </a:r>
            <a:r>
              <a:rPr lang="en-GB" sz="1600" b="1" dirty="0">
                <a:latin typeface="Arial" panose="020B0604020202020204" pitchFamily="34" charset="0"/>
                <a:cs typeface="Arial" panose="020B0604020202020204" pitchFamily="34" charset="0"/>
              </a:rPr>
              <a:t>From Part B Question 3b.</a:t>
            </a:r>
          </a:p>
          <a:p>
            <a:pPr marL="0" indent="0">
              <a:buNone/>
            </a:pPr>
            <a:endParaRPr lang="en-GB" sz="1800" b="1" dirty="0">
              <a:latin typeface="Arial" panose="020B0604020202020204" pitchFamily="34" charset="0"/>
              <a:cs typeface="Arial" panose="020B0604020202020204" pitchFamily="34" charset="0"/>
            </a:endParaRPr>
          </a:p>
          <a:p>
            <a:pPr marL="0" indent="0">
              <a:buNone/>
            </a:pPr>
            <a:r>
              <a:rPr lang="en-GB" sz="1800" b="1" dirty="0">
                <a:latin typeface="Arial" panose="020B0604020202020204" pitchFamily="34" charset="0"/>
                <a:cs typeface="Arial" panose="020B0604020202020204" pitchFamily="34" charset="0"/>
              </a:rPr>
              <a:t>Characteristics of less successful responses: </a:t>
            </a:r>
          </a:p>
          <a:p>
            <a:pPr marL="0" indent="0">
              <a:buNone/>
            </a:pPr>
            <a:r>
              <a:rPr lang="en-GB" sz="18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explain rather than describe (see an example below).</a:t>
            </a:r>
          </a:p>
          <a:p>
            <a:pPr marL="0" indent="0">
              <a:buNone/>
            </a:pPr>
            <a:endParaRPr lang="en-GB" sz="1800" b="1" dirty="0">
              <a:latin typeface="Arial" panose="020B0604020202020204" pitchFamily="34" charset="0"/>
              <a:cs typeface="Arial" panose="020B0604020202020204" pitchFamily="34" charset="0"/>
            </a:endParaRPr>
          </a:p>
          <a:p>
            <a:pPr marL="0" indent="0">
              <a:buNone/>
            </a:pPr>
            <a:r>
              <a:rPr lang="en-US" sz="1600" b="1" dirty="0">
                <a:solidFill>
                  <a:srgbClr val="FF0000"/>
                </a:solidFill>
                <a:latin typeface="Arial" panose="020B0604020202020204" pitchFamily="34" charset="0"/>
                <a:cs typeface="Arial" panose="020B0604020202020204" pitchFamily="34" charset="0"/>
              </a:rPr>
              <a:t>(b) Describe the work of CAFOD</a:t>
            </a:r>
          </a:p>
          <a:p>
            <a:pPr marL="0" indent="0">
              <a:buNone/>
            </a:pPr>
            <a:endParaRPr lang="en-US" sz="1600" b="1" dirty="0">
              <a:solidFill>
                <a:srgbClr val="FF0000"/>
              </a:solidFill>
              <a:latin typeface="Arial" panose="020B0604020202020204" pitchFamily="34" charset="0"/>
              <a:cs typeface="Arial" panose="020B0604020202020204" pitchFamily="34" charset="0"/>
            </a:endParaRPr>
          </a:p>
          <a:p>
            <a:pPr marL="0" indent="0">
              <a:buNone/>
            </a:pPr>
            <a:r>
              <a:rPr lang="en-US" sz="1600" b="1" dirty="0">
                <a:latin typeface="Arial" panose="020B0604020202020204" pitchFamily="34" charset="0"/>
                <a:cs typeface="Arial" panose="020B0604020202020204" pitchFamily="34" charset="0"/>
              </a:rPr>
              <a:t>Response: </a:t>
            </a:r>
          </a:p>
          <a:p>
            <a:pPr marL="0" indent="0">
              <a:buNone/>
            </a:pPr>
            <a:r>
              <a:rPr lang="en-GB" sz="1600" dirty="0"/>
              <a:t>CAFOD is a Catholic charity that lives up to the teachings of Jesus about loving your neighbour and treating others as you would want to be treated. In the Parable of the Final Judgement, Jesus says that only those who have fed the hungry and thirsty, helped the sick, and clothed and welcomed people will be able to go to heaven. Another teaching is in the story of the rich man and Lazarus, when Lazarus goes to hell for not helping the beggar outside his house and also when the Good Samaritan helps the person who has been mugged. These teachings show that charity is an important thing for Christians; everyone is made in God’s image and deserves respect and CAFOD tries to do that in a practical way. </a:t>
            </a:r>
          </a:p>
          <a:p>
            <a:pPr marL="0" indent="0">
              <a:buNone/>
            </a:pPr>
            <a:r>
              <a:rPr lang="en-GB" sz="1600" b="1" dirty="0"/>
              <a:t>Band 1 – the response is an excellent </a:t>
            </a:r>
            <a:r>
              <a:rPr lang="en-GB" sz="1600" b="1" u="sng" dirty="0"/>
              <a:t>explanation</a:t>
            </a:r>
            <a:r>
              <a:rPr lang="en-GB" sz="1600" b="1" dirty="0"/>
              <a:t> of WHY CAFOD does the work it does (and the references to sources of wisdom are also excellent), but there is no information about the work of CAFOD. 1 mark has been generously given for the general reference to, ‘CAFOD tries to do that in a practical way.’</a:t>
            </a:r>
          </a:p>
          <a:p>
            <a:pPr marL="0" indent="0">
              <a:buNone/>
            </a:pPr>
            <a:endParaRPr lang="en-GB" sz="1600" dirty="0"/>
          </a:p>
          <a:p>
            <a:pPr marL="0" indent="0">
              <a:buNone/>
            </a:pPr>
            <a:endParaRPr lang="en-GB" sz="1600" dirty="0"/>
          </a:p>
        </p:txBody>
      </p:sp>
    </p:spTree>
    <p:extLst>
      <p:ext uri="{BB962C8B-B14F-4D97-AF65-F5344CB8AC3E}">
        <p14:creationId xmlns:p14="http://schemas.microsoft.com/office/powerpoint/2010/main" val="896695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4672E-EB93-4834-8EBA-6D315B334511}"/>
              </a:ext>
            </a:extLst>
          </p:cNvPr>
          <p:cNvSpPr>
            <a:spLocks noGrp="1"/>
          </p:cNvSpPr>
          <p:nvPr>
            <p:ph type="title"/>
          </p:nvPr>
        </p:nvSpPr>
        <p:spPr/>
        <p:txBody>
          <a:bodyPr/>
          <a:lstStyle/>
          <a:p>
            <a:r>
              <a:rPr lang="en-GB" b="1" dirty="0">
                <a:solidFill>
                  <a:schemeClr val="bg1"/>
                </a:solidFill>
              </a:rPr>
              <a:t>Exemplifying b. Questions</a:t>
            </a:r>
          </a:p>
        </p:txBody>
      </p:sp>
      <p:sp>
        <p:nvSpPr>
          <p:cNvPr id="3" name="Content Placeholder 2">
            <a:extLst>
              <a:ext uri="{FF2B5EF4-FFF2-40B4-BE49-F238E27FC236}">
                <a16:creationId xmlns:a16="http://schemas.microsoft.com/office/drawing/2014/main" id="{338B0830-1F1D-4C02-B7B7-2F5F4AADAEF1}"/>
              </a:ext>
            </a:extLst>
          </p:cNvPr>
          <p:cNvSpPr>
            <a:spLocks noGrp="1"/>
          </p:cNvSpPr>
          <p:nvPr>
            <p:ph idx="1"/>
          </p:nvPr>
        </p:nvSpPr>
        <p:spPr>
          <a:xfrm>
            <a:off x="168441" y="1417638"/>
            <a:ext cx="8843211" cy="5332078"/>
          </a:xfrm>
        </p:spPr>
        <p:txBody>
          <a:bodyPr>
            <a:normAutofit fontScale="92500" lnSpcReduction="10000"/>
          </a:bodyPr>
          <a:lstStyle/>
          <a:p>
            <a:pPr marL="0" indent="0">
              <a:buNone/>
            </a:pPr>
            <a:r>
              <a:rPr lang="en-GB" sz="1800" b="1" dirty="0">
                <a:latin typeface="Arial" panose="020B0604020202020204" pitchFamily="34" charset="0"/>
                <a:cs typeface="Arial" panose="020B0604020202020204" pitchFamily="34" charset="0"/>
              </a:rPr>
              <a:t>Characteristics of successful responses:</a:t>
            </a:r>
          </a:p>
          <a:p>
            <a:pPr marL="0" indent="0">
              <a:buNone/>
            </a:pPr>
            <a:r>
              <a:rPr lang="en-US" sz="1800" b="1" dirty="0">
                <a:solidFill>
                  <a:srgbClr val="FF0000"/>
                </a:solidFill>
                <a:latin typeface="Arial" panose="020B0604020202020204" pitchFamily="34" charset="0"/>
                <a:cs typeface="Arial" panose="020B0604020202020204" pitchFamily="34" charset="0"/>
              </a:rPr>
              <a:t>(b) Describe Christian beliefs about Jesus as the Messiah.</a:t>
            </a:r>
          </a:p>
          <a:p>
            <a:pPr marL="0" indent="0">
              <a:buNone/>
            </a:pPr>
            <a:endParaRPr lang="en-US" sz="1800" b="1" dirty="0">
              <a:solidFill>
                <a:srgbClr val="FF0000"/>
              </a:solidFill>
              <a:latin typeface="Arial" panose="020B0604020202020204" pitchFamily="34" charset="0"/>
              <a:cs typeface="Arial" panose="020B0604020202020204" pitchFamily="34" charset="0"/>
            </a:endParaRPr>
          </a:p>
          <a:p>
            <a:pPr marL="0" indent="0">
              <a:buNone/>
            </a:pPr>
            <a:r>
              <a:rPr lang="en-US" sz="1500" b="1" dirty="0">
                <a:latin typeface="Arial" panose="020B0604020202020204" pitchFamily="34" charset="0"/>
                <a:cs typeface="Arial" panose="020B0604020202020204" pitchFamily="34" charset="0"/>
              </a:rPr>
              <a:t>Response:</a:t>
            </a:r>
            <a:endParaRPr lang="en-US" sz="1500" b="1" dirty="0">
              <a:solidFill>
                <a:srgbClr val="FF0000"/>
              </a:solidFill>
              <a:latin typeface="Arial" panose="020B0604020202020204" pitchFamily="34" charset="0"/>
              <a:cs typeface="Arial" panose="020B0604020202020204" pitchFamily="34" charset="0"/>
            </a:endParaRPr>
          </a:p>
          <a:p>
            <a:pPr marL="0" indent="0">
              <a:buNone/>
            </a:pPr>
            <a:r>
              <a:rPr lang="en-GB" sz="1500" dirty="0">
                <a:latin typeface="Arial" panose="020B0604020202020204" pitchFamily="34" charset="0"/>
                <a:cs typeface="Arial" panose="020B0604020202020204" pitchFamily="34" charset="0"/>
              </a:rPr>
              <a:t>Jesus is sometimes called ‘Christ’ which means ‘anointed one’. This shows that Christians believe he is the Messiah; the Saviour promised by some of the prophets in the Old Testament who used titles like ‘Prince of Peace’, ‘Son of Man’ and ‘Son of God’ to describe him and said he would reveal God’s Kingdom to everyone and offer everyone salvation from sin. The prophet Isaiah said that the Messiah would help the poor, give sight to the blind and set the oppressed free, but would also suffer a horrible death for the sins of others, even though he was completely innocent. When Jesus asked his Disciples who they thought he was, Simon Peter answered, </a:t>
            </a:r>
            <a:r>
              <a:rPr lang="en-US" sz="1500" dirty="0">
                <a:latin typeface="Arial" panose="020B0604020202020204" pitchFamily="34" charset="0"/>
                <a:cs typeface="Arial" panose="020B0604020202020204" pitchFamily="34" charset="0"/>
              </a:rPr>
              <a:t>‘You are the Messiah, Son of the living God.’</a:t>
            </a:r>
          </a:p>
          <a:p>
            <a:pPr marL="0" indent="0">
              <a:buNone/>
            </a:pPr>
            <a:endParaRPr lang="en-GB" sz="1500" b="1" dirty="0">
              <a:latin typeface="Arial" panose="020B0604020202020204" pitchFamily="34" charset="0"/>
              <a:cs typeface="Arial" panose="020B0604020202020204" pitchFamily="34" charset="0"/>
            </a:endParaRPr>
          </a:p>
          <a:p>
            <a:pPr marL="0" indent="0">
              <a:buNone/>
            </a:pPr>
            <a:r>
              <a:rPr lang="en-GB" sz="1500" b="1" dirty="0">
                <a:latin typeface="Arial" panose="020B0604020202020204" pitchFamily="34" charset="0"/>
                <a:cs typeface="Arial" panose="020B0604020202020204" pitchFamily="34" charset="0"/>
              </a:rPr>
              <a:t>Band 3 – an excellent, coherent description. Extensive and accurate use of appropriate religious language and sources of wisdom and authority.</a:t>
            </a:r>
          </a:p>
          <a:p>
            <a:pPr marL="0" indent="0">
              <a:buNone/>
            </a:pPr>
            <a:endParaRPr lang="en-GB" sz="1500" b="1" dirty="0">
              <a:latin typeface="Arial" panose="020B0604020202020204" pitchFamily="34" charset="0"/>
              <a:cs typeface="Arial" panose="020B0604020202020204" pitchFamily="34" charset="0"/>
            </a:endParaRPr>
          </a:p>
          <a:p>
            <a:pPr marL="0" indent="0">
              <a:buNone/>
            </a:pPr>
            <a:r>
              <a:rPr lang="en-US" sz="1500" b="1" dirty="0">
                <a:latin typeface="Arial" panose="020B0604020202020204" pitchFamily="34" charset="0"/>
                <a:cs typeface="Arial" panose="020B0604020202020204" pitchFamily="34" charset="0"/>
              </a:rPr>
              <a:t>Response:</a:t>
            </a:r>
            <a:endParaRPr lang="en-US" sz="1500" b="1" dirty="0">
              <a:solidFill>
                <a:srgbClr val="FF0000"/>
              </a:solidFill>
              <a:latin typeface="Arial" panose="020B0604020202020204" pitchFamily="34" charset="0"/>
              <a:cs typeface="Arial" panose="020B0604020202020204" pitchFamily="34" charset="0"/>
            </a:endParaRPr>
          </a:p>
          <a:p>
            <a:pPr marL="0" indent="0">
              <a:buNone/>
            </a:pPr>
            <a:endParaRPr lang="en-GB" sz="1500" b="1" dirty="0">
              <a:latin typeface="Arial" panose="020B0604020202020204" pitchFamily="34" charset="0"/>
              <a:cs typeface="Arial" panose="020B0604020202020204" pitchFamily="34" charset="0"/>
            </a:endParaRPr>
          </a:p>
          <a:p>
            <a:pPr marL="0" indent="0">
              <a:buNone/>
            </a:pPr>
            <a:r>
              <a:rPr lang="en-GB" sz="1500" dirty="0">
                <a:latin typeface="Arial" panose="020B0604020202020204" pitchFamily="34" charset="0"/>
                <a:cs typeface="Arial" panose="020B0604020202020204" pitchFamily="34" charset="0"/>
              </a:rPr>
              <a:t>Christians think that Jesus is the Messiah, but Jews don’t believe this and they are still waiting for him to come. The Old Testament says the Messiah will be a King, but not like a worldly King, more like a Saviour. The Messiah was supposed to help poor people and because Jesus helped poor people, they think he is the Messiah. The Messiah was also supposed to suffer, just like Jesus did when he was crucified on a cross by people who didn’t believe he was the Messiah.</a:t>
            </a:r>
          </a:p>
          <a:p>
            <a:pPr marL="0" indent="0">
              <a:buNone/>
            </a:pPr>
            <a:r>
              <a:rPr lang="en-GB" sz="1500" b="1" dirty="0">
                <a:latin typeface="Arial" panose="020B0604020202020204" pitchFamily="34" charset="0"/>
                <a:cs typeface="Arial" panose="020B0604020202020204" pitchFamily="34" charset="0"/>
              </a:rPr>
              <a:t>Band 2 – a good, generally accurate description, with generally accurate use of religious language and sources of wisdom</a:t>
            </a:r>
            <a:endParaRPr lang="en-US" sz="1500" b="1" dirty="0">
              <a:latin typeface="Arial" panose="020B0604020202020204" pitchFamily="34" charset="0"/>
              <a:cs typeface="Arial" panose="020B0604020202020204" pitchFamily="34" charset="0"/>
            </a:endParaRPr>
          </a:p>
          <a:p>
            <a:pPr marL="0" indent="0">
              <a:buNone/>
            </a:pPr>
            <a:endParaRPr lang="en-GB"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0557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8AD86-2B4B-4C03-8CE6-41DB81BFDEA5}"/>
              </a:ext>
            </a:extLst>
          </p:cNvPr>
          <p:cNvSpPr>
            <a:spLocks noGrp="1"/>
          </p:cNvSpPr>
          <p:nvPr>
            <p:ph type="title"/>
          </p:nvPr>
        </p:nvSpPr>
        <p:spPr/>
        <p:txBody>
          <a:bodyPr>
            <a:noAutofit/>
          </a:bodyPr>
          <a:lstStyle/>
          <a:p>
            <a:r>
              <a:rPr lang="en-GB" sz="3200" b="1" dirty="0">
                <a:solidFill>
                  <a:schemeClr val="bg1"/>
                </a:solidFill>
                <a:latin typeface="Arial" panose="020B0604020202020204" pitchFamily="34" charset="0"/>
                <a:cs typeface="Arial" panose="020B0604020202020204" pitchFamily="34" charset="0"/>
              </a:rPr>
              <a:t>Assessing evidence: How are c. Questions marked?</a:t>
            </a:r>
            <a:br>
              <a:rPr lang="en-GB" sz="3200" b="1" dirty="0">
                <a:solidFill>
                  <a:schemeClr val="bg1"/>
                </a:solidFill>
                <a:latin typeface="Arial" panose="020B0604020202020204" pitchFamily="34" charset="0"/>
                <a:cs typeface="Arial" panose="020B0604020202020204" pitchFamily="34" charset="0"/>
              </a:rPr>
            </a:br>
            <a:endParaRPr lang="en-GB" sz="3200" dirty="0"/>
          </a:p>
        </p:txBody>
      </p:sp>
      <p:sp>
        <p:nvSpPr>
          <p:cNvPr id="3" name="Content Placeholder 2">
            <a:extLst>
              <a:ext uri="{FF2B5EF4-FFF2-40B4-BE49-F238E27FC236}">
                <a16:creationId xmlns:a16="http://schemas.microsoft.com/office/drawing/2014/main" id="{98468257-EBB9-4D06-B0A8-4E429C222D2B}"/>
              </a:ext>
            </a:extLst>
          </p:cNvPr>
          <p:cNvSpPr>
            <a:spLocks noGrp="1"/>
          </p:cNvSpPr>
          <p:nvPr>
            <p:ph idx="1"/>
          </p:nvPr>
        </p:nvSpPr>
        <p:spPr>
          <a:xfrm>
            <a:off x="156411" y="1417638"/>
            <a:ext cx="8867273" cy="5283951"/>
          </a:xfrm>
        </p:spPr>
        <p:txBody>
          <a:bodyPr>
            <a:normAutofit fontScale="92500" lnSpcReduction="20000"/>
          </a:bodyPr>
          <a:lstStyle/>
          <a:p>
            <a:r>
              <a:rPr lang="en-GB" sz="1600" dirty="0">
                <a:latin typeface="Arial" panose="020B0604020202020204" pitchFamily="34" charset="0"/>
                <a:cs typeface="Arial" panose="020B0604020202020204" pitchFamily="34" charset="0"/>
              </a:rPr>
              <a:t>The c. Questions will always ask pupils to </a:t>
            </a:r>
            <a:r>
              <a:rPr lang="en-GB" sz="1600" u="sng" dirty="0">
                <a:latin typeface="Arial" panose="020B0604020202020204" pitchFamily="34" charset="0"/>
                <a:cs typeface="Arial" panose="020B0604020202020204" pitchFamily="34" charset="0"/>
              </a:rPr>
              <a:t>explain </a:t>
            </a:r>
            <a:r>
              <a:rPr lang="en-GB" sz="1600" dirty="0">
                <a:latin typeface="Arial" panose="020B0604020202020204" pitchFamily="34" charset="0"/>
                <a:cs typeface="Arial" panose="020B0604020202020204" pitchFamily="34" charset="0"/>
              </a:rPr>
              <a:t>an idea, event, action, ceremony, building, belief, teaching, view, attitude etc. *</a:t>
            </a:r>
            <a:r>
              <a:rPr lang="en-GB" sz="1600" b="1" dirty="0">
                <a:latin typeface="Arial" panose="020B0604020202020204" pitchFamily="34" charset="0"/>
                <a:cs typeface="Arial" panose="020B0604020202020204" pitchFamily="34" charset="0"/>
              </a:rPr>
              <a:t>The Part B c. Questions require TWO religious responses: Christianity PLUS the second religion studied – see </a:t>
            </a:r>
            <a:r>
              <a:rPr lang="en-GB" sz="1600" b="1" dirty="0">
                <a:solidFill>
                  <a:srgbClr val="FF0000"/>
                </a:solidFill>
                <a:latin typeface="Arial" panose="020B0604020202020204" pitchFamily="34" charset="0"/>
                <a:cs typeface="Arial" panose="020B0604020202020204" pitchFamily="34" charset="0"/>
              </a:rPr>
              <a:t>*</a:t>
            </a:r>
            <a:r>
              <a:rPr lang="en-GB" sz="1600" b="1" dirty="0">
                <a:latin typeface="Arial" panose="020B0604020202020204" pitchFamily="34" charset="0"/>
                <a:cs typeface="Arial" panose="020B0604020202020204" pitchFamily="34" charset="0"/>
              </a:rPr>
              <a:t> below.</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What does ‘explain’ mean?</a:t>
            </a:r>
          </a:p>
          <a:p>
            <a:r>
              <a:rPr lang="en-GB" sz="1600" b="1" dirty="0">
                <a:latin typeface="Arial" panose="020B0604020202020204" pitchFamily="34" charset="0"/>
                <a:cs typeface="Arial" panose="020B0604020202020204" pitchFamily="34" charset="0"/>
              </a:rPr>
              <a:t>To make clear by giving more detail</a:t>
            </a:r>
          </a:p>
          <a:p>
            <a:r>
              <a:rPr lang="en-GB" sz="1600" b="1" dirty="0">
                <a:latin typeface="Arial" panose="020B0604020202020204" pitchFamily="34" charset="0"/>
                <a:cs typeface="Arial" panose="020B0604020202020204" pitchFamily="34" charset="0"/>
              </a:rPr>
              <a:t>To clarify</a:t>
            </a:r>
          </a:p>
          <a:p>
            <a:r>
              <a:rPr lang="en-GB" sz="1600" b="1" dirty="0">
                <a:latin typeface="Arial" panose="020B0604020202020204" pitchFamily="34" charset="0"/>
                <a:cs typeface="Arial" panose="020B0604020202020204" pitchFamily="34" charset="0"/>
              </a:rPr>
              <a:t>To go beyond description and offer more depth</a:t>
            </a:r>
          </a:p>
          <a:p>
            <a:r>
              <a:rPr lang="en-GB" sz="1600" b="1" dirty="0">
                <a:latin typeface="Arial" panose="020B0604020202020204" pitchFamily="34" charset="0"/>
                <a:cs typeface="Arial" panose="020B0604020202020204" pitchFamily="34" charset="0"/>
              </a:rPr>
              <a:t>To reveal the reasons behind something</a:t>
            </a:r>
          </a:p>
          <a:p>
            <a:endParaRPr lang="en-GB" sz="1600" dirty="0">
              <a:latin typeface="Arial" panose="020B0604020202020204" pitchFamily="34" charset="0"/>
              <a:cs typeface="Arial" panose="020B0604020202020204" pitchFamily="34" charset="0"/>
            </a:endParaRPr>
          </a:p>
          <a:p>
            <a:pPr marL="0" indent="0">
              <a:buNone/>
            </a:pPr>
            <a:r>
              <a:rPr lang="en-GB" sz="1600" b="1" dirty="0">
                <a:latin typeface="Arial" panose="020B0604020202020204" pitchFamily="34" charset="0"/>
                <a:cs typeface="Arial" panose="020B0604020202020204" pitchFamily="34" charset="0"/>
              </a:rPr>
              <a:t>DESCRIBE + ‘WHY’ + ‘BECAUSE’ = EXPLAIN. </a:t>
            </a:r>
          </a:p>
          <a:p>
            <a:pPr marL="0" indent="0">
              <a:buNone/>
            </a:pPr>
            <a:r>
              <a:rPr lang="en-GB" sz="1600" b="1" dirty="0">
                <a:latin typeface="Arial" panose="020B0604020202020204" pitchFamily="34" charset="0"/>
                <a:cs typeface="Arial" panose="020B0604020202020204" pitchFamily="34" charset="0"/>
              </a:rPr>
              <a:t>Explanations are not descriptions; more of the ‘why’ and ‘because’ are expected in an explanation. Pupils must give detailed explanations and use accurate religious language and sources of wisdom and authority, where appropriate.</a:t>
            </a:r>
          </a:p>
          <a:p>
            <a:pPr marL="0" indent="0">
              <a:buNone/>
            </a:pPr>
            <a:endParaRPr lang="en-GB" sz="1600" b="1" dirty="0">
              <a:latin typeface="Arial" panose="020B0604020202020204" pitchFamily="34" charset="0"/>
              <a:cs typeface="Arial" panose="020B0604020202020204" pitchFamily="34" charset="0"/>
            </a:endParaRPr>
          </a:p>
          <a:p>
            <a:pPr marL="0" indent="0">
              <a:buNone/>
            </a:pPr>
            <a:r>
              <a:rPr lang="en-US" sz="1500" dirty="0">
                <a:latin typeface="Arial" panose="020B0604020202020204" pitchFamily="34" charset="0"/>
                <a:ea typeface="Cambria" panose="02040503050406030204" pitchFamily="18" charset="0"/>
                <a:cs typeface="Arial" panose="020B0604020202020204" pitchFamily="34" charset="0"/>
              </a:rPr>
              <a:t>The following examples are taken from 2019 Unit 1 question papers:</a:t>
            </a:r>
            <a:endParaRPr lang="en-US" sz="1500" b="1" dirty="0">
              <a:solidFill>
                <a:srgbClr val="FF0000"/>
              </a:solidFill>
              <a:latin typeface="Arial" panose="020B0604020202020204" pitchFamily="34" charset="0"/>
              <a:cs typeface="Arial" panose="020B0604020202020204" pitchFamily="34" charset="0"/>
            </a:endParaRPr>
          </a:p>
          <a:p>
            <a:endParaRPr lang="en-US" sz="1600" b="1" dirty="0">
              <a:solidFill>
                <a:srgbClr val="FF0000"/>
              </a:solidFill>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(c) Explain Christian beliefs about the Creation of the world and human beings. [8]  </a:t>
            </a:r>
            <a:r>
              <a:rPr lang="en-US" sz="1600" b="1" dirty="0">
                <a:latin typeface="Arial" panose="020B0604020202020204" pitchFamily="34" charset="0"/>
                <a:cs typeface="Arial" panose="020B0604020202020204" pitchFamily="34" charset="0"/>
              </a:rPr>
              <a:t>From Part A Question 1c.</a:t>
            </a:r>
          </a:p>
          <a:p>
            <a:endParaRPr lang="en-US" sz="1600" b="1" dirty="0">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(c) Explain Catholic beliefs about Jesus. [8]  </a:t>
            </a:r>
            <a:r>
              <a:rPr lang="en-US" sz="1600" b="1" dirty="0">
                <a:latin typeface="Arial" panose="020B0604020202020204" pitchFamily="34" charset="0"/>
                <a:cs typeface="Arial" panose="020B0604020202020204" pitchFamily="34" charset="0"/>
              </a:rPr>
              <a:t>From Part A Question 1c </a:t>
            </a:r>
          </a:p>
          <a:p>
            <a:endParaRPr lang="en-US" sz="1600" b="1" dirty="0">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(c) Explain Christian and Muslim* attitudes to the Death Penalty. [8]</a:t>
            </a:r>
            <a:r>
              <a:rPr lang="en-US" sz="1600" b="1" dirty="0">
                <a:latin typeface="Arial" panose="020B0604020202020204" pitchFamily="34" charset="0"/>
                <a:cs typeface="Arial" panose="020B0604020202020204" pitchFamily="34" charset="0"/>
              </a:rPr>
              <a:t>  From Part B Qu.4c.</a:t>
            </a:r>
          </a:p>
          <a:p>
            <a:pPr marL="0" indent="0">
              <a:buNone/>
            </a:pPr>
            <a:endParaRPr lang="en-GB" sz="1600" b="1" dirty="0">
              <a:highlight>
                <a:srgbClr val="FFFF00"/>
              </a:highlight>
              <a:latin typeface="Arial" panose="020B0604020202020204" pitchFamily="34" charset="0"/>
              <a:cs typeface="Arial" panose="020B0604020202020204" pitchFamily="34" charset="0"/>
            </a:endParaRPr>
          </a:p>
          <a:p>
            <a:pPr marL="0" indent="0">
              <a:buNone/>
            </a:pPr>
            <a:endParaRPr lang="en-GB" sz="1600" b="1" dirty="0">
              <a:highlight>
                <a:srgbClr val="FFFF00"/>
              </a:highlight>
              <a:latin typeface="Arial" panose="020B0604020202020204" pitchFamily="34" charset="0"/>
              <a:cs typeface="Arial" panose="020B0604020202020204" pitchFamily="34" charset="0"/>
            </a:endParaRPr>
          </a:p>
          <a:p>
            <a:endParaRPr lang="en-GB" sz="1600" b="1" dirty="0">
              <a:highlight>
                <a:srgbClr val="FF0000"/>
              </a:highlight>
              <a:latin typeface="Arial" panose="020B0604020202020204" pitchFamily="34" charset="0"/>
              <a:cs typeface="Arial" panose="020B0604020202020204" pitchFamily="34" charset="0"/>
            </a:endParaRPr>
          </a:p>
          <a:p>
            <a:endParaRPr lang="en-US" sz="1900" b="1" dirty="0">
              <a:solidFill>
                <a:srgbClr val="FF0000"/>
              </a:solidFill>
              <a:latin typeface="Arial" panose="020B0604020202020204" pitchFamily="34" charset="0"/>
              <a:cs typeface="Arial" panose="020B0604020202020204" pitchFamily="34" charset="0"/>
            </a:endParaRPr>
          </a:p>
          <a:p>
            <a:endParaRPr lang="en-GB" b="1" dirty="0"/>
          </a:p>
          <a:p>
            <a:endParaRPr lang="en-GB" dirty="0"/>
          </a:p>
        </p:txBody>
      </p:sp>
    </p:spTree>
    <p:extLst>
      <p:ext uri="{BB962C8B-B14F-4D97-AF65-F5344CB8AC3E}">
        <p14:creationId xmlns:p14="http://schemas.microsoft.com/office/powerpoint/2010/main" val="2274925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ACC96-5BCE-473E-B760-6F4E29BF9C04}"/>
              </a:ext>
            </a:extLst>
          </p:cNvPr>
          <p:cNvSpPr>
            <a:spLocks noGrp="1"/>
          </p:cNvSpPr>
          <p:nvPr>
            <p:ph type="title"/>
          </p:nvPr>
        </p:nvSpPr>
        <p:spPr/>
        <p:txBody>
          <a:bodyPr/>
          <a:lstStyle/>
          <a:p>
            <a:r>
              <a:rPr lang="en-GB" b="1" dirty="0">
                <a:solidFill>
                  <a:schemeClr val="bg1"/>
                </a:solidFill>
              </a:rPr>
              <a:t>Exemplifying c. Questions</a:t>
            </a:r>
            <a:endParaRPr lang="en-GB" dirty="0"/>
          </a:p>
        </p:txBody>
      </p:sp>
      <p:sp>
        <p:nvSpPr>
          <p:cNvPr id="3" name="Content Placeholder 2">
            <a:extLst>
              <a:ext uri="{FF2B5EF4-FFF2-40B4-BE49-F238E27FC236}">
                <a16:creationId xmlns:a16="http://schemas.microsoft.com/office/drawing/2014/main" id="{0AE05797-2941-45D6-8708-58A71641A40A}"/>
              </a:ext>
            </a:extLst>
          </p:cNvPr>
          <p:cNvSpPr>
            <a:spLocks noGrp="1"/>
          </p:cNvSpPr>
          <p:nvPr>
            <p:ph idx="1"/>
          </p:nvPr>
        </p:nvSpPr>
        <p:spPr>
          <a:xfrm>
            <a:off x="1" y="1417638"/>
            <a:ext cx="9144000" cy="5440362"/>
          </a:xfrm>
        </p:spPr>
        <p:txBody>
          <a:bodyPr>
            <a:noAutofit/>
          </a:bodyPr>
          <a:lstStyle/>
          <a:p>
            <a:r>
              <a:rPr lang="en-GB" sz="1400" b="1" dirty="0">
                <a:latin typeface="Arial" panose="020B0604020202020204" pitchFamily="34" charset="0"/>
                <a:cs typeface="Arial" panose="020B0604020202020204" pitchFamily="34" charset="0"/>
              </a:rPr>
              <a:t>This is an example of a description </a:t>
            </a:r>
            <a:r>
              <a:rPr lang="en-GB" sz="1400" b="1" dirty="0">
                <a:solidFill>
                  <a:srgbClr val="00B050"/>
                </a:solidFill>
                <a:latin typeface="Arial" panose="020B0604020202020204" pitchFamily="34" charset="0"/>
                <a:cs typeface="Arial" panose="020B0604020202020204" pitchFamily="34" charset="0"/>
              </a:rPr>
              <a:t>(A)</a:t>
            </a:r>
            <a:r>
              <a:rPr lang="en-GB" sz="1400" b="1" dirty="0">
                <a:latin typeface="Arial" panose="020B0604020202020204" pitchFamily="34" charset="0"/>
                <a:cs typeface="Arial" panose="020B0604020202020204" pitchFamily="34" charset="0"/>
              </a:rPr>
              <a:t> compared to an explanation </a:t>
            </a:r>
            <a:r>
              <a:rPr lang="en-GB" sz="1400" b="1" dirty="0">
                <a:solidFill>
                  <a:srgbClr val="7030A0"/>
                </a:solidFill>
                <a:latin typeface="Arial" panose="020B0604020202020204" pitchFamily="34" charset="0"/>
                <a:cs typeface="Arial" panose="020B0604020202020204" pitchFamily="34" charset="0"/>
              </a:rPr>
              <a:t>(B):</a:t>
            </a:r>
          </a:p>
          <a:p>
            <a:endParaRPr lang="en-GB" sz="1400" b="1" dirty="0">
              <a:solidFill>
                <a:srgbClr val="00B050"/>
              </a:solidFill>
              <a:latin typeface="Arial" panose="020B0604020202020204" pitchFamily="34" charset="0"/>
              <a:cs typeface="Arial" panose="020B0604020202020204" pitchFamily="34" charset="0"/>
            </a:endParaRPr>
          </a:p>
          <a:p>
            <a:pPr marL="228600" indent="-228600">
              <a:buAutoNum type="alphaUcPeriod"/>
            </a:pPr>
            <a:r>
              <a:rPr lang="en-GB" sz="1200" b="1" dirty="0">
                <a:solidFill>
                  <a:srgbClr val="00B050"/>
                </a:solidFill>
                <a:latin typeface="Arial" panose="020B0604020202020204" pitchFamily="34" charset="0"/>
                <a:cs typeface="Arial" panose="020B0604020202020204" pitchFamily="34" charset="0"/>
              </a:rPr>
              <a:t>If you were asked to describe, for example, an Anglican or Catholic Christian Eucharist service, you might include the following:</a:t>
            </a:r>
          </a:p>
          <a:p>
            <a:pPr marL="0" indent="0">
              <a:buNone/>
            </a:pPr>
            <a:r>
              <a:rPr lang="en-GB" sz="1200" b="1" dirty="0">
                <a:solidFill>
                  <a:srgbClr val="00B050"/>
                </a:solidFill>
                <a:latin typeface="Arial" panose="020B0604020202020204" pitchFamily="34" charset="0"/>
                <a:cs typeface="Arial" panose="020B0604020202020204" pitchFamily="34" charset="0"/>
              </a:rPr>
              <a:t> </a:t>
            </a:r>
          </a:p>
          <a:p>
            <a:r>
              <a:rPr lang="en-GB" sz="1200" b="1" dirty="0">
                <a:solidFill>
                  <a:srgbClr val="00B050"/>
                </a:solidFill>
                <a:latin typeface="Arial" panose="020B0604020202020204" pitchFamily="34" charset="0"/>
                <a:cs typeface="Arial" panose="020B0604020202020204" pitchFamily="34" charset="0"/>
              </a:rPr>
              <a:t>During the Mass or Eucharistic Service, the Priest/Vicar removes bread (hosts) from the Tabernacle</a:t>
            </a:r>
          </a:p>
          <a:p>
            <a:r>
              <a:rPr lang="en-GB" sz="1200" b="1" dirty="0">
                <a:solidFill>
                  <a:srgbClr val="00B050"/>
                </a:solidFill>
                <a:latin typeface="Arial" panose="020B0604020202020204" pitchFamily="34" charset="0"/>
                <a:cs typeface="Arial" panose="020B0604020202020204" pitchFamily="34" charset="0"/>
              </a:rPr>
              <a:t>The Priest says prayers over the bread and wine and holds them up to the congregation. A bell may be rung.</a:t>
            </a:r>
          </a:p>
          <a:p>
            <a:r>
              <a:rPr lang="en-GB" sz="1200" b="1" dirty="0">
                <a:solidFill>
                  <a:srgbClr val="00B050"/>
                </a:solidFill>
                <a:latin typeface="Arial" panose="020B0604020202020204" pitchFamily="34" charset="0"/>
                <a:cs typeface="Arial" panose="020B0604020202020204" pitchFamily="34" charset="0"/>
              </a:rPr>
              <a:t>The Priest breaks the bread and says the words Jesus said at the Last Supper ‘This is my body, broken for you, this is my blood. Do this in memory of me.’</a:t>
            </a:r>
          </a:p>
          <a:p>
            <a:r>
              <a:rPr lang="en-GB" sz="1200" b="1" dirty="0">
                <a:solidFill>
                  <a:srgbClr val="00B050"/>
                </a:solidFill>
                <a:latin typeface="Arial" panose="020B0604020202020204" pitchFamily="34" charset="0"/>
                <a:cs typeface="Arial" panose="020B0604020202020204" pitchFamily="34" charset="0"/>
              </a:rPr>
              <a:t>The congregation queues up to receive the bread and a sip of the wine from a chalice. A hymn is sung.</a:t>
            </a:r>
          </a:p>
          <a:p>
            <a:endParaRPr lang="en-GB" sz="1200" dirty="0">
              <a:solidFill>
                <a:srgbClr val="00B050"/>
              </a:solidFill>
              <a:latin typeface="Arial" panose="020B0604020202020204" pitchFamily="34" charset="0"/>
              <a:cs typeface="Arial" panose="020B0604020202020204" pitchFamily="34" charset="0"/>
            </a:endParaRPr>
          </a:p>
          <a:p>
            <a:pPr marL="228600" indent="-228600">
              <a:buAutoNum type="alphaUcPeriod" startAt="2"/>
            </a:pPr>
            <a:r>
              <a:rPr lang="en-GB" sz="1200" b="1" dirty="0">
                <a:solidFill>
                  <a:srgbClr val="7030A0"/>
                </a:solidFill>
                <a:latin typeface="Arial" panose="020B0604020202020204" pitchFamily="34" charset="0"/>
                <a:cs typeface="Arial" panose="020B0604020202020204" pitchFamily="34" charset="0"/>
              </a:rPr>
              <a:t>BUT if you were asked to explain why Eucharist is important for Anglican and Catholic Christians, the answer would include lots of ‘because’ as you try and explain </a:t>
            </a:r>
            <a:r>
              <a:rPr lang="en-GB" sz="1200" b="1" u="sng" dirty="0">
                <a:solidFill>
                  <a:srgbClr val="7030A0"/>
                </a:solidFill>
                <a:latin typeface="Arial" panose="020B0604020202020204" pitchFamily="34" charset="0"/>
                <a:cs typeface="Arial" panose="020B0604020202020204" pitchFamily="34" charset="0"/>
              </a:rPr>
              <a:t>why</a:t>
            </a:r>
            <a:r>
              <a:rPr lang="en-GB" sz="1200" b="1" dirty="0">
                <a:solidFill>
                  <a:srgbClr val="7030A0"/>
                </a:solidFill>
                <a:latin typeface="Arial" panose="020B0604020202020204" pitchFamily="34" charset="0"/>
                <a:cs typeface="Arial" panose="020B0604020202020204" pitchFamily="34" charset="0"/>
              </a:rPr>
              <a:t> it is important. You might include the following:</a:t>
            </a:r>
          </a:p>
          <a:p>
            <a:pPr marL="0" indent="0">
              <a:buNone/>
            </a:pPr>
            <a:endParaRPr lang="en-GB" sz="1200" b="1" dirty="0">
              <a:solidFill>
                <a:srgbClr val="7030A0"/>
              </a:solidFill>
              <a:latin typeface="Arial" panose="020B0604020202020204" pitchFamily="34" charset="0"/>
              <a:cs typeface="Arial" panose="020B0604020202020204" pitchFamily="34" charset="0"/>
            </a:endParaRPr>
          </a:p>
          <a:p>
            <a:r>
              <a:rPr lang="en-GB" sz="1200" b="1" dirty="0">
                <a:solidFill>
                  <a:srgbClr val="7030A0"/>
                </a:solidFill>
                <a:latin typeface="Arial" panose="020B0604020202020204" pitchFamily="34" charset="0"/>
                <a:cs typeface="Arial" panose="020B0604020202020204" pitchFamily="34" charset="0"/>
              </a:rPr>
              <a:t>Because it remembers Jesus’ sacrifice on the cross</a:t>
            </a:r>
          </a:p>
          <a:p>
            <a:r>
              <a:rPr lang="en-GB" sz="1200" b="1" dirty="0">
                <a:solidFill>
                  <a:srgbClr val="7030A0"/>
                </a:solidFill>
                <a:latin typeface="Arial" panose="020B0604020202020204" pitchFamily="34" charset="0"/>
                <a:cs typeface="Arial" panose="020B0604020202020204" pitchFamily="34" charset="0"/>
              </a:rPr>
              <a:t>Because it celebrates Jesus’ atonement for the sins of humankind inherited from Original Sin</a:t>
            </a:r>
          </a:p>
          <a:p>
            <a:r>
              <a:rPr lang="en-GB" sz="1200" b="1" dirty="0">
                <a:solidFill>
                  <a:srgbClr val="7030A0"/>
                </a:solidFill>
                <a:latin typeface="Arial" panose="020B0604020202020204" pitchFamily="34" charset="0"/>
                <a:cs typeface="Arial" panose="020B0604020202020204" pitchFamily="34" charset="0"/>
              </a:rPr>
              <a:t>Because it reminds the community of Jesus making a new Covenant with humankind</a:t>
            </a:r>
          </a:p>
          <a:p>
            <a:r>
              <a:rPr lang="en-GB" sz="1200" b="1" dirty="0">
                <a:solidFill>
                  <a:srgbClr val="7030A0"/>
                </a:solidFill>
                <a:latin typeface="Arial" panose="020B0604020202020204" pitchFamily="34" charset="0"/>
                <a:cs typeface="Arial" panose="020B0604020202020204" pitchFamily="34" charset="0"/>
              </a:rPr>
              <a:t>Because at the Last Supper, Jesus said ‘Do this in memory of me’.</a:t>
            </a:r>
          </a:p>
          <a:p>
            <a:r>
              <a:rPr lang="en-GB" sz="1200" b="1" dirty="0">
                <a:solidFill>
                  <a:srgbClr val="7030A0"/>
                </a:solidFill>
                <a:latin typeface="Arial" panose="020B0604020202020204" pitchFamily="34" charset="0"/>
                <a:cs typeface="Arial" panose="020B0604020202020204" pitchFamily="34" charset="0"/>
              </a:rPr>
              <a:t>Because some Christians, such as Catholics, believe in Transubstantiation and some Anglicans believe in Consubstantiation.</a:t>
            </a:r>
          </a:p>
          <a:p>
            <a:pPr marL="0" indent="0">
              <a:buNone/>
            </a:pPr>
            <a:endParaRPr lang="en-GB" sz="1400" b="1" dirty="0">
              <a:solidFill>
                <a:srgbClr val="7030A0"/>
              </a:solidFill>
              <a:latin typeface="Arial" panose="020B0604020202020204" pitchFamily="34" charset="0"/>
              <a:cs typeface="Arial" panose="020B0604020202020204" pitchFamily="34" charset="0"/>
            </a:endParaRPr>
          </a:p>
          <a:p>
            <a:pPr marL="0" indent="0">
              <a:buNone/>
            </a:pPr>
            <a:endParaRPr lang="en-GB" sz="1200" b="1" dirty="0">
              <a:solidFill>
                <a:srgbClr val="7030A0"/>
              </a:solidFill>
              <a:latin typeface="Arial" panose="020B0604020202020204" pitchFamily="34" charset="0"/>
              <a:cs typeface="Arial" panose="020B0604020202020204" pitchFamily="34" charset="0"/>
            </a:endParaRPr>
          </a:p>
          <a:p>
            <a:r>
              <a:rPr lang="en-GB" sz="1200" b="1" dirty="0">
                <a:solidFill>
                  <a:schemeClr val="bg1"/>
                </a:solidFill>
                <a:latin typeface="Arial" panose="020B0604020202020204" pitchFamily="34" charset="0"/>
                <a:cs typeface="Arial" panose="020B0604020202020204" pitchFamily="34" charset="0"/>
              </a:rPr>
              <a:t>Exemplifying b. Questions</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6268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AD7E2-F81C-449B-8044-3D78160612F7}"/>
              </a:ext>
            </a:extLst>
          </p:cNvPr>
          <p:cNvSpPr>
            <a:spLocks noGrp="1"/>
          </p:cNvSpPr>
          <p:nvPr>
            <p:ph type="title"/>
          </p:nvPr>
        </p:nvSpPr>
        <p:spPr/>
        <p:txBody>
          <a:bodyPr/>
          <a:lstStyle/>
          <a:p>
            <a:r>
              <a:rPr lang="en-GB" b="1" dirty="0">
                <a:solidFill>
                  <a:schemeClr val="bg1"/>
                </a:solidFill>
              </a:rPr>
              <a:t>Exemplifying c. Questions</a:t>
            </a:r>
            <a:endParaRPr lang="en-GB" dirty="0"/>
          </a:p>
        </p:txBody>
      </p:sp>
      <p:sp>
        <p:nvSpPr>
          <p:cNvPr id="3" name="Content Placeholder 2">
            <a:extLst>
              <a:ext uri="{FF2B5EF4-FFF2-40B4-BE49-F238E27FC236}">
                <a16:creationId xmlns:a16="http://schemas.microsoft.com/office/drawing/2014/main" id="{401D02D3-9106-4223-9354-31F560E3E29A}"/>
              </a:ext>
            </a:extLst>
          </p:cNvPr>
          <p:cNvSpPr>
            <a:spLocks noGrp="1"/>
          </p:cNvSpPr>
          <p:nvPr>
            <p:ph idx="1"/>
          </p:nvPr>
        </p:nvSpPr>
        <p:spPr>
          <a:xfrm>
            <a:off x="132347" y="1417638"/>
            <a:ext cx="8819147" cy="5344109"/>
          </a:xfrm>
        </p:spPr>
        <p:txBody>
          <a:bodyPr>
            <a:normAutofit fontScale="25000" lnSpcReduction="20000"/>
          </a:bodyPr>
          <a:lstStyle/>
          <a:p>
            <a:pPr marL="0" indent="0">
              <a:buNone/>
            </a:pPr>
            <a:endParaRPr lang="en-GB" sz="4000" b="1" dirty="0">
              <a:latin typeface="Arial" panose="020B0604020202020204" pitchFamily="34" charset="0"/>
              <a:cs typeface="Arial" panose="020B0604020202020204" pitchFamily="34" charset="0"/>
            </a:endParaRPr>
          </a:p>
          <a:p>
            <a:pPr marL="0" indent="0">
              <a:buNone/>
            </a:pPr>
            <a:r>
              <a:rPr lang="en-GB" sz="4800" b="1" dirty="0">
                <a:latin typeface="Arial" panose="020B0604020202020204" pitchFamily="34" charset="0"/>
                <a:cs typeface="Arial" panose="020B0604020202020204" pitchFamily="34" charset="0"/>
              </a:rPr>
              <a:t>Characteristics of less successful responses: </a:t>
            </a:r>
          </a:p>
          <a:p>
            <a:pPr marL="0" indent="0">
              <a:buNone/>
            </a:pPr>
            <a:r>
              <a:rPr lang="en-GB" sz="48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describe rather than explain. Sometimes, they fail to include a second religious response in the Part B c. Questions, or it is very brief (see an example below).</a:t>
            </a:r>
          </a:p>
          <a:p>
            <a:pPr marL="0" indent="0">
              <a:buNone/>
            </a:pPr>
            <a:endParaRPr lang="en-GB" sz="5600" b="1" dirty="0">
              <a:latin typeface="Arial" panose="020B0604020202020204" pitchFamily="34" charset="0"/>
              <a:cs typeface="Arial" panose="020B0604020202020204" pitchFamily="34" charset="0"/>
            </a:endParaRPr>
          </a:p>
          <a:p>
            <a:r>
              <a:rPr lang="en-US" sz="5600" b="1" dirty="0">
                <a:solidFill>
                  <a:srgbClr val="FF0000"/>
                </a:solidFill>
                <a:latin typeface="Arial" panose="020B0604020202020204" pitchFamily="34" charset="0"/>
                <a:cs typeface="Arial" panose="020B0604020202020204" pitchFamily="34" charset="0"/>
              </a:rPr>
              <a:t>(c) Explain Christian and Muslim attitudes to the Death Penalty. [8]</a:t>
            </a:r>
            <a:r>
              <a:rPr lang="en-US" sz="5600" b="1" dirty="0">
                <a:latin typeface="Arial" panose="020B0604020202020204" pitchFamily="34" charset="0"/>
                <a:cs typeface="Arial" panose="020B0604020202020204" pitchFamily="34" charset="0"/>
              </a:rPr>
              <a:t>  From Part B Qu. 4c. </a:t>
            </a:r>
          </a:p>
          <a:p>
            <a:endParaRPr lang="en-US" sz="5600" b="1" dirty="0">
              <a:latin typeface="Arial" panose="020B0604020202020204" pitchFamily="34" charset="0"/>
              <a:cs typeface="Arial" panose="020B0604020202020204" pitchFamily="34" charset="0"/>
            </a:endParaRPr>
          </a:p>
          <a:p>
            <a:r>
              <a:rPr lang="en-US" sz="5600" b="1" dirty="0">
                <a:latin typeface="Arial" panose="020B0604020202020204" pitchFamily="34" charset="0"/>
                <a:cs typeface="Arial" panose="020B0604020202020204" pitchFamily="34" charset="0"/>
              </a:rPr>
              <a:t>Response:</a:t>
            </a:r>
          </a:p>
          <a:p>
            <a:endParaRPr lang="en-US" sz="5600" b="1" dirty="0">
              <a:latin typeface="Arial" panose="020B0604020202020204" pitchFamily="34" charset="0"/>
              <a:cs typeface="Arial" panose="020B0604020202020204" pitchFamily="34" charset="0"/>
            </a:endParaRPr>
          </a:p>
          <a:p>
            <a:r>
              <a:rPr lang="en-US" sz="5600" dirty="0">
                <a:latin typeface="Arial" panose="020B0604020202020204" pitchFamily="34" charset="0"/>
                <a:cs typeface="Arial" panose="020B0604020202020204" pitchFamily="34" charset="0"/>
              </a:rPr>
              <a:t>Most Christians believe the death penalty is wrong </a:t>
            </a:r>
            <a:r>
              <a:rPr lang="en-US" sz="5600" dirty="0">
                <a:solidFill>
                  <a:srgbClr val="FF0000"/>
                </a:solidFill>
                <a:latin typeface="Arial" panose="020B0604020202020204" pitchFamily="34" charset="0"/>
                <a:cs typeface="Arial" panose="020B0604020202020204" pitchFamily="34" charset="0"/>
              </a:rPr>
              <a:t>because</a:t>
            </a:r>
            <a:r>
              <a:rPr lang="en-US" sz="5600" dirty="0">
                <a:latin typeface="Arial" panose="020B0604020202020204" pitchFamily="34" charset="0"/>
                <a:cs typeface="Arial" panose="020B0604020202020204" pitchFamily="34" charset="0"/>
              </a:rPr>
              <a:t> the Bible says that God gives life and only God can take life away, so we don’t have the right to execute people. Also </a:t>
            </a:r>
            <a:r>
              <a:rPr lang="en-US" sz="5600" dirty="0">
                <a:solidFill>
                  <a:srgbClr val="FF0000"/>
                </a:solidFill>
                <a:latin typeface="Arial" panose="020B0604020202020204" pitchFamily="34" charset="0"/>
                <a:cs typeface="Arial" panose="020B0604020202020204" pitchFamily="34" charset="0"/>
              </a:rPr>
              <a:t>because</a:t>
            </a:r>
            <a:r>
              <a:rPr lang="en-US" sz="5600" dirty="0">
                <a:latin typeface="Arial" panose="020B0604020202020204" pitchFamily="34" charset="0"/>
                <a:cs typeface="Arial" panose="020B0604020202020204" pitchFamily="34" charset="0"/>
              </a:rPr>
              <a:t> the Ten Commandments says ‘Do not murder’ and capital punishment can be viewed as legal murder by the state. Catholics used to believe that the death penalty was acceptable in very extreme cases e.g. serial killers, but Pope Francis now says it is never right because Jesus’ teachings about forgiveness such as ‘you must forgive 70 x 7’ and ‘treat others as you would want to be treated’ means that the death penalty can’t be right. Even murderers need a second chance at reform </a:t>
            </a:r>
            <a:r>
              <a:rPr lang="en-US" sz="5600" dirty="0">
                <a:solidFill>
                  <a:srgbClr val="FF0000"/>
                </a:solidFill>
                <a:latin typeface="Arial" panose="020B0604020202020204" pitchFamily="34" charset="0"/>
                <a:cs typeface="Arial" panose="020B0604020202020204" pitchFamily="34" charset="0"/>
              </a:rPr>
              <a:t>because</a:t>
            </a:r>
            <a:r>
              <a:rPr lang="en-US" sz="5600" dirty="0">
                <a:latin typeface="Arial" panose="020B0604020202020204" pitchFamily="34" charset="0"/>
                <a:cs typeface="Arial" panose="020B0604020202020204" pitchFamily="34" charset="0"/>
              </a:rPr>
              <a:t> The Lord’s Prayer tells Christians they can’t ask for forgiveness without being prepared to forgive others first. All life is sacred, according to the Bible </a:t>
            </a:r>
            <a:r>
              <a:rPr lang="en-US" sz="5600" dirty="0">
                <a:solidFill>
                  <a:srgbClr val="FF0000"/>
                </a:solidFill>
                <a:latin typeface="Arial" panose="020B0604020202020204" pitchFamily="34" charset="0"/>
                <a:cs typeface="Arial" panose="020B0604020202020204" pitchFamily="34" charset="0"/>
              </a:rPr>
              <a:t>because</a:t>
            </a:r>
            <a:r>
              <a:rPr lang="en-US" sz="5600" dirty="0">
                <a:latin typeface="Arial" panose="020B0604020202020204" pitchFamily="34" charset="0"/>
                <a:cs typeface="Arial" panose="020B0604020202020204" pitchFamily="34" charset="0"/>
              </a:rPr>
              <a:t> we are made in God’s image and have an eternal soul, so that includes criminals and Christians believe they should leave punishment to God in the next life and not take matters into our own hands. </a:t>
            </a:r>
          </a:p>
          <a:p>
            <a:endParaRPr lang="en-US" sz="5600" dirty="0">
              <a:latin typeface="Arial" panose="020B0604020202020204" pitchFamily="34" charset="0"/>
              <a:cs typeface="Arial" panose="020B0604020202020204" pitchFamily="34" charset="0"/>
            </a:endParaRPr>
          </a:p>
          <a:p>
            <a:pPr marL="0" indent="0">
              <a:buNone/>
            </a:pPr>
            <a:r>
              <a:rPr lang="en-US" sz="5600" dirty="0">
                <a:latin typeface="Arial" panose="020B0604020202020204" pitchFamily="34" charset="0"/>
                <a:cs typeface="Arial" panose="020B0604020202020204" pitchFamily="34" charset="0"/>
              </a:rPr>
              <a:t>       Most Muslims believe in Shariah Law.</a:t>
            </a:r>
          </a:p>
          <a:p>
            <a:endParaRPr lang="en-US" sz="5600" b="1" dirty="0">
              <a:solidFill>
                <a:srgbClr val="FF0000"/>
              </a:solidFill>
              <a:latin typeface="Arial" panose="020B0604020202020204" pitchFamily="34" charset="0"/>
              <a:cs typeface="Arial" panose="020B0604020202020204" pitchFamily="34" charset="0"/>
            </a:endParaRPr>
          </a:p>
          <a:p>
            <a:r>
              <a:rPr lang="en-US" sz="5600" b="1" dirty="0">
                <a:latin typeface="Arial" panose="020B0604020202020204" pitchFamily="34" charset="0"/>
                <a:cs typeface="Arial" panose="020B0604020202020204" pitchFamily="34" charset="0"/>
              </a:rPr>
              <a:t>Band 2 (4 marks) for a very strong explanation from a Christian perspective, including excellent use of religious language and sources of wisdom and authority.  BUT </a:t>
            </a:r>
            <a:r>
              <a:rPr lang="en-US" sz="5600" b="1">
                <a:latin typeface="Arial" panose="020B0604020202020204" pitchFamily="34" charset="0"/>
                <a:cs typeface="Arial" panose="020B0604020202020204" pitchFamily="34" charset="0"/>
              </a:rPr>
              <a:t>0 marks </a:t>
            </a:r>
            <a:r>
              <a:rPr lang="en-US" sz="5600" b="1" dirty="0">
                <a:latin typeface="Arial" panose="020B0604020202020204" pitchFamily="34" charset="0"/>
                <a:cs typeface="Arial" panose="020B0604020202020204" pitchFamily="34" charset="0"/>
              </a:rPr>
              <a:t>available for the second response which says nothing about Islamic attitudes to the Death Penalty. </a:t>
            </a:r>
          </a:p>
          <a:p>
            <a:endParaRPr lang="en-US" sz="4000" b="1" dirty="0">
              <a:highlight>
                <a:srgbClr val="FFFF00"/>
              </a:highlight>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578579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13EC0-E3DB-46C1-81DD-B81D64E705C3}"/>
              </a:ext>
            </a:extLst>
          </p:cNvPr>
          <p:cNvSpPr>
            <a:spLocks noGrp="1"/>
          </p:cNvSpPr>
          <p:nvPr>
            <p:ph type="title"/>
          </p:nvPr>
        </p:nvSpPr>
        <p:spPr/>
        <p:txBody>
          <a:bodyPr/>
          <a:lstStyle/>
          <a:p>
            <a:r>
              <a:rPr lang="en-GB" b="1" dirty="0">
                <a:solidFill>
                  <a:schemeClr val="bg1"/>
                </a:solidFill>
              </a:rPr>
              <a:t>Exemplifying c. Questions</a:t>
            </a:r>
            <a:endParaRPr lang="en-GB" dirty="0"/>
          </a:p>
        </p:txBody>
      </p:sp>
      <p:sp>
        <p:nvSpPr>
          <p:cNvPr id="3" name="Content Placeholder 2">
            <a:extLst>
              <a:ext uri="{FF2B5EF4-FFF2-40B4-BE49-F238E27FC236}">
                <a16:creationId xmlns:a16="http://schemas.microsoft.com/office/drawing/2014/main" id="{CDA424DC-C848-44AC-8364-D189CB1A2806}"/>
              </a:ext>
            </a:extLst>
          </p:cNvPr>
          <p:cNvSpPr>
            <a:spLocks noGrp="1"/>
          </p:cNvSpPr>
          <p:nvPr>
            <p:ph idx="1"/>
          </p:nvPr>
        </p:nvSpPr>
        <p:spPr>
          <a:xfrm>
            <a:off x="78059" y="1417638"/>
            <a:ext cx="8954429" cy="5340001"/>
          </a:xfrm>
        </p:spPr>
        <p:txBody>
          <a:bodyPr>
            <a:normAutofit/>
          </a:bodyPr>
          <a:lstStyle/>
          <a:p>
            <a:r>
              <a:rPr lang="en-GB" sz="1600" b="1" dirty="0">
                <a:latin typeface="Arial" panose="020B0604020202020204" pitchFamily="34" charset="0"/>
                <a:cs typeface="Arial" panose="020B0604020202020204" pitchFamily="34" charset="0"/>
              </a:rPr>
              <a:t>Characteristics of successful responses:</a:t>
            </a:r>
          </a:p>
          <a:p>
            <a:pPr marL="0" indent="0">
              <a:buNone/>
            </a:pPr>
            <a:r>
              <a:rPr lang="en-GB" sz="1600" b="1" dirty="0">
                <a:latin typeface="Arial" panose="020B0604020202020204" pitchFamily="34" charset="0"/>
                <a:cs typeface="Arial" panose="020B0604020202020204" pitchFamily="34" charset="0"/>
              </a:rPr>
              <a:t> </a:t>
            </a:r>
          </a:p>
          <a:p>
            <a:r>
              <a:rPr lang="en-US" sz="1400" b="1" dirty="0">
                <a:solidFill>
                  <a:srgbClr val="FF0000"/>
                </a:solidFill>
                <a:latin typeface="Arial" panose="020B0604020202020204" pitchFamily="34" charset="0"/>
                <a:cs typeface="Arial" panose="020B0604020202020204" pitchFamily="34" charset="0"/>
              </a:rPr>
              <a:t>(c) Explain Catholic beliefs about Jesus. [8]  </a:t>
            </a:r>
            <a:r>
              <a:rPr lang="en-US" sz="1400" b="1" dirty="0">
                <a:latin typeface="Arial" panose="020B0604020202020204" pitchFamily="34" charset="0"/>
                <a:cs typeface="Arial" panose="020B0604020202020204" pitchFamily="34" charset="0"/>
              </a:rPr>
              <a:t>From Part A Question 1c </a:t>
            </a:r>
          </a:p>
          <a:p>
            <a:r>
              <a:rPr lang="en-GB" sz="1400" b="1" dirty="0">
                <a:latin typeface="Arial" panose="020B0604020202020204" pitchFamily="34" charset="0"/>
                <a:cs typeface="Arial" panose="020B0604020202020204" pitchFamily="34" charset="0"/>
              </a:rPr>
              <a:t>Response:</a:t>
            </a:r>
          </a:p>
          <a:p>
            <a:pPr marL="0" indent="0">
              <a:buNone/>
            </a:pPr>
            <a:endParaRPr lang="en-GB" sz="1400" b="1" dirty="0">
              <a:latin typeface="Arial" panose="020B0604020202020204" pitchFamily="34" charset="0"/>
              <a:cs typeface="Arial" panose="020B0604020202020204" pitchFamily="34" charset="0"/>
            </a:endParaRPr>
          </a:p>
          <a:p>
            <a:pPr marL="0" indent="0">
              <a:buNone/>
            </a:pPr>
            <a:r>
              <a:rPr lang="en-GB" sz="1400" dirty="0">
                <a:latin typeface="Arial" panose="020B0604020202020204" pitchFamily="34" charset="0"/>
                <a:cs typeface="Arial" panose="020B0604020202020204" pitchFamily="34" charset="0"/>
              </a:rPr>
              <a:t>Catholic Christians believe that Jesus is God incarnate (God in a human form) </a:t>
            </a:r>
            <a:r>
              <a:rPr lang="en-GB" sz="1400" dirty="0">
                <a:solidFill>
                  <a:srgbClr val="FF0000"/>
                </a:solidFill>
                <a:latin typeface="Arial" panose="020B0604020202020204" pitchFamily="34" charset="0"/>
                <a:cs typeface="Arial" panose="020B0604020202020204" pitchFamily="34" charset="0"/>
              </a:rPr>
              <a:t>because</a:t>
            </a:r>
            <a:r>
              <a:rPr lang="en-GB" sz="1400" dirty="0">
                <a:latin typeface="Arial" panose="020B0604020202020204" pitchFamily="34" charset="0"/>
                <a:cs typeface="Arial" panose="020B0604020202020204" pitchFamily="34" charset="0"/>
              </a:rPr>
              <a:t> in the Bible, Jesus says ‘I and the Father are one’ and </a:t>
            </a:r>
            <a:r>
              <a:rPr lang="en-GB" sz="1400" dirty="0">
                <a:solidFill>
                  <a:srgbClr val="FF0000"/>
                </a:solidFill>
                <a:latin typeface="Arial" panose="020B0604020202020204" pitchFamily="34" charset="0"/>
                <a:cs typeface="Arial" panose="020B0604020202020204" pitchFamily="34" charset="0"/>
              </a:rPr>
              <a:t>because</a:t>
            </a:r>
            <a:r>
              <a:rPr lang="en-GB" sz="1400" dirty="0">
                <a:latin typeface="Arial" panose="020B0604020202020204" pitchFamily="34" charset="0"/>
                <a:cs typeface="Arial" panose="020B0604020202020204" pitchFamily="34" charset="0"/>
              </a:rPr>
              <a:t> John’s Gospel teaches ‘The Word was God…and the Word became flesh and lived among us.’ So, he is both completely human and completely divine. Catholics also believe he is part of the Holy Trinity – </a:t>
            </a:r>
            <a:r>
              <a:rPr lang="en-GB" sz="1400" dirty="0">
                <a:solidFill>
                  <a:srgbClr val="FF0000"/>
                </a:solidFill>
                <a:latin typeface="Arial" panose="020B0604020202020204" pitchFamily="34" charset="0"/>
                <a:cs typeface="Arial" panose="020B0604020202020204" pitchFamily="34" charset="0"/>
              </a:rPr>
              <a:t>because</a:t>
            </a:r>
            <a:r>
              <a:rPr lang="en-GB" sz="1400" dirty="0">
                <a:latin typeface="Arial" panose="020B0604020202020204" pitchFamily="34" charset="0"/>
                <a:cs typeface="Arial" panose="020B0604020202020204" pitchFamily="34" charset="0"/>
              </a:rPr>
              <a:t> at his Baptism God’s voice said ‘Behold my Son.’  He also had the power of God to heal people and even bring Lazarus back from the dead. Catholics believe that Jesus brought atonement for the sins of humankind by dying on the cross and bringing spiritual salvation, but </a:t>
            </a:r>
            <a:r>
              <a:rPr lang="en-GB" sz="1400" dirty="0">
                <a:solidFill>
                  <a:srgbClr val="FF0000"/>
                </a:solidFill>
                <a:latin typeface="Arial" panose="020B0604020202020204" pitchFamily="34" charset="0"/>
                <a:cs typeface="Arial" panose="020B0604020202020204" pitchFamily="34" charset="0"/>
              </a:rPr>
              <a:t>because</a:t>
            </a:r>
            <a:r>
              <a:rPr lang="en-GB" sz="1400" dirty="0">
                <a:latin typeface="Arial" panose="020B0604020202020204" pitchFamily="34" charset="0"/>
                <a:cs typeface="Arial" panose="020B0604020202020204" pitchFamily="34" charset="0"/>
              </a:rPr>
              <a:t> he was God, he rose from death at the Resurrection, to prove that death is not the end and there is an eternal life. He said ‘I am the Resurrection and the Life’.  Catholics also believe that Jesus is the Messiah </a:t>
            </a:r>
            <a:r>
              <a:rPr lang="en-GB" sz="1400" dirty="0">
                <a:solidFill>
                  <a:srgbClr val="FF0000"/>
                </a:solidFill>
                <a:latin typeface="Arial" panose="020B0604020202020204" pitchFamily="34" charset="0"/>
                <a:cs typeface="Arial" panose="020B0604020202020204" pitchFamily="34" charset="0"/>
              </a:rPr>
              <a:t>because</a:t>
            </a:r>
            <a:r>
              <a:rPr lang="en-GB" sz="1400" dirty="0">
                <a:latin typeface="Arial" panose="020B0604020202020204" pitchFamily="34" charset="0"/>
                <a:cs typeface="Arial" panose="020B0604020202020204" pitchFamily="34" charset="0"/>
              </a:rPr>
              <a:t> the Old Testament prophets talked about a future King who would come to give sight to the blind and help the poor and that’s what Jesus did. He also died a cruel death, even though he was innocent, just like the Isaiah prophecies about the Messiah’s death. Catholics follow his teachings, even though they are hard to follow, </a:t>
            </a:r>
            <a:r>
              <a:rPr lang="en-GB" sz="1400" dirty="0">
                <a:solidFill>
                  <a:srgbClr val="FF0000"/>
                </a:solidFill>
                <a:latin typeface="Arial" panose="020B0604020202020204" pitchFamily="34" charset="0"/>
                <a:cs typeface="Arial" panose="020B0604020202020204" pitchFamily="34" charset="0"/>
              </a:rPr>
              <a:t>because </a:t>
            </a:r>
            <a:r>
              <a:rPr lang="en-GB" sz="1400" dirty="0">
                <a:latin typeface="Arial" panose="020B0604020202020204" pitchFamily="34" charset="0"/>
                <a:cs typeface="Arial" panose="020B0604020202020204" pitchFamily="34" charset="0"/>
              </a:rPr>
              <a:t>they believe he is a perfect role model for living a good, Christian life.</a:t>
            </a:r>
          </a:p>
          <a:p>
            <a:pPr marL="0" indent="0">
              <a:buNone/>
            </a:pPr>
            <a:endParaRPr lang="en-GB" sz="1400" b="1" dirty="0">
              <a:latin typeface="Arial" panose="020B0604020202020204" pitchFamily="34" charset="0"/>
              <a:cs typeface="Arial" panose="020B0604020202020204" pitchFamily="34" charset="0"/>
            </a:endParaRPr>
          </a:p>
          <a:p>
            <a:pPr marL="0" indent="0">
              <a:buNone/>
            </a:pPr>
            <a:r>
              <a:rPr lang="en-GB" sz="1400" b="1" dirty="0">
                <a:latin typeface="Arial" panose="020B0604020202020204" pitchFamily="34" charset="0"/>
                <a:cs typeface="Arial" panose="020B0604020202020204" pitchFamily="34" charset="0"/>
              </a:rPr>
              <a:t>Band 4 – an excellent explanation of Catholic beliefs about Jesus, including excellent religious language and sources of wisdom and authority.  </a:t>
            </a:r>
          </a:p>
        </p:txBody>
      </p:sp>
    </p:spTree>
    <p:extLst>
      <p:ext uri="{BB962C8B-B14F-4D97-AF65-F5344CB8AC3E}">
        <p14:creationId xmlns:p14="http://schemas.microsoft.com/office/powerpoint/2010/main" val="3408969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577C-15EA-4CCC-92C2-FA72C4D316E3}"/>
              </a:ext>
            </a:extLst>
          </p:cNvPr>
          <p:cNvSpPr>
            <a:spLocks noGrp="1"/>
          </p:cNvSpPr>
          <p:nvPr>
            <p:ph type="title"/>
          </p:nvPr>
        </p:nvSpPr>
        <p:spPr>
          <a:xfrm>
            <a:off x="457200" y="108284"/>
            <a:ext cx="8229600" cy="1309354"/>
          </a:xfrm>
        </p:spPr>
        <p:txBody>
          <a:bodyPr>
            <a:noAutofit/>
          </a:bodyPr>
          <a:lstStyle/>
          <a:p>
            <a:r>
              <a:rPr lang="en-GB" sz="3200" b="1" dirty="0">
                <a:solidFill>
                  <a:schemeClr val="bg1"/>
                </a:solidFill>
                <a:latin typeface="Arial" panose="020B0604020202020204" pitchFamily="34" charset="0"/>
                <a:cs typeface="Arial" panose="020B0604020202020204" pitchFamily="34" charset="0"/>
              </a:rPr>
              <a:t>Assessing evidence: How are d. Questions marked?</a:t>
            </a:r>
            <a:br>
              <a:rPr lang="en-GB" sz="3200" b="1" dirty="0">
                <a:solidFill>
                  <a:schemeClr val="bg1"/>
                </a:solidFill>
                <a:latin typeface="Arial" panose="020B0604020202020204" pitchFamily="34" charset="0"/>
                <a:cs typeface="Arial" panose="020B0604020202020204" pitchFamily="34" charset="0"/>
              </a:rPr>
            </a:br>
            <a:endParaRPr lang="en-GB" sz="3200" dirty="0"/>
          </a:p>
        </p:txBody>
      </p:sp>
      <p:sp>
        <p:nvSpPr>
          <p:cNvPr id="3" name="Content Placeholder 2">
            <a:extLst>
              <a:ext uri="{FF2B5EF4-FFF2-40B4-BE49-F238E27FC236}">
                <a16:creationId xmlns:a16="http://schemas.microsoft.com/office/drawing/2014/main" id="{13F84A91-7678-41D1-B8A9-3693D5424940}"/>
              </a:ext>
            </a:extLst>
          </p:cNvPr>
          <p:cNvSpPr>
            <a:spLocks noGrp="1"/>
          </p:cNvSpPr>
          <p:nvPr>
            <p:ph idx="1"/>
          </p:nvPr>
        </p:nvSpPr>
        <p:spPr>
          <a:xfrm>
            <a:off x="120316" y="1417638"/>
            <a:ext cx="8915400" cy="5332078"/>
          </a:xfrm>
        </p:spPr>
        <p:txBody>
          <a:bodyPr>
            <a:normAutofit fontScale="62500" lnSpcReduction="20000"/>
          </a:bodyPr>
          <a:lstStyle/>
          <a:p>
            <a:r>
              <a:rPr lang="en-GB" dirty="0"/>
              <a:t>The d. Questions test </a:t>
            </a:r>
            <a:r>
              <a:rPr lang="en-GB" b="1" dirty="0"/>
              <a:t>Assessment Objective 2: the ability to analyse and evaluate.</a:t>
            </a:r>
            <a:r>
              <a:rPr lang="en-GB" dirty="0"/>
              <a:t> They give the opportunity to write longer answers and they are worth 15 marks. Pupils must offer an </a:t>
            </a:r>
            <a:r>
              <a:rPr lang="en-GB" b="1" dirty="0"/>
              <a:t>informed discussion </a:t>
            </a:r>
            <a:r>
              <a:rPr lang="en-GB" dirty="0"/>
              <a:t>of the statement and not just explain different responses to it. They must </a:t>
            </a:r>
            <a:r>
              <a:rPr lang="en-GB" b="1" dirty="0"/>
              <a:t>argue the validity </a:t>
            </a:r>
            <a:r>
              <a:rPr lang="en-GB" dirty="0"/>
              <a:t>of the statement and use </a:t>
            </a:r>
            <a:r>
              <a:rPr lang="en-GB" b="1" dirty="0"/>
              <a:t>religious language </a:t>
            </a:r>
            <a:r>
              <a:rPr lang="en-GB" dirty="0"/>
              <a:t>and appropriate </a:t>
            </a:r>
            <a:r>
              <a:rPr lang="en-GB" b="1" dirty="0"/>
              <a:t>sources of wisdom and authority.</a:t>
            </a:r>
          </a:p>
          <a:p>
            <a:pPr marL="0" indent="0">
              <a:buNone/>
            </a:pPr>
            <a:endParaRPr lang="en-GB" dirty="0"/>
          </a:p>
          <a:p>
            <a:r>
              <a:rPr lang="en-GB" b="1" dirty="0"/>
              <a:t>What does ‘analyse’ mean?</a:t>
            </a:r>
          </a:p>
          <a:p>
            <a:r>
              <a:rPr lang="en-GB" dirty="0"/>
              <a:t>To examine</a:t>
            </a:r>
          </a:p>
          <a:p>
            <a:r>
              <a:rPr lang="en-GB" dirty="0"/>
              <a:t>To scrutinise</a:t>
            </a:r>
          </a:p>
          <a:p>
            <a:r>
              <a:rPr lang="en-GB" dirty="0"/>
              <a:t>To probe or investigate</a:t>
            </a:r>
          </a:p>
          <a:p>
            <a:r>
              <a:rPr lang="en-GB" dirty="0"/>
              <a:t>To take part or break down</a:t>
            </a:r>
          </a:p>
          <a:p>
            <a:r>
              <a:rPr lang="en-GB" b="1" dirty="0"/>
              <a:t>What does ‘evaluate’ mean?</a:t>
            </a:r>
          </a:p>
          <a:p>
            <a:r>
              <a:rPr lang="en-GB" dirty="0"/>
              <a:t>To assess, argue or judge the worth of something</a:t>
            </a:r>
          </a:p>
          <a:p>
            <a:r>
              <a:rPr lang="en-GB" dirty="0"/>
              <a:t>To measure or weigh up </a:t>
            </a:r>
          </a:p>
          <a:p>
            <a:r>
              <a:rPr lang="en-GB" dirty="0"/>
              <a:t>To appraise or assess the value of something</a:t>
            </a:r>
          </a:p>
          <a:p>
            <a:r>
              <a:rPr lang="en-GB" dirty="0"/>
              <a:t>To pass judgement on how valid something is</a:t>
            </a:r>
          </a:p>
          <a:p>
            <a:endParaRPr lang="en-GB" dirty="0"/>
          </a:p>
        </p:txBody>
      </p:sp>
    </p:spTree>
    <p:extLst>
      <p:ext uri="{BB962C8B-B14F-4D97-AF65-F5344CB8AC3E}">
        <p14:creationId xmlns:p14="http://schemas.microsoft.com/office/powerpoint/2010/main" val="1203279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6CA442-B633-4CAB-A55B-62B98C18F619}"/>
              </a:ext>
            </a:extLst>
          </p:cNvPr>
          <p:cNvSpPr>
            <a:spLocks noGrp="1"/>
          </p:cNvSpPr>
          <p:nvPr>
            <p:ph type="body" sz="quarter" idx="16"/>
          </p:nvPr>
        </p:nvSpPr>
        <p:spPr>
          <a:xfrm>
            <a:off x="487363" y="215900"/>
            <a:ext cx="8418513" cy="1155700"/>
          </a:xfrm>
        </p:spPr>
        <p:txBody>
          <a:bodyPr>
            <a:normAutofit fontScale="62500" lnSpcReduction="20000"/>
          </a:bodyPr>
          <a:lstStyle/>
          <a:p>
            <a:pPr algn="ctr"/>
            <a:r>
              <a:rPr lang="en-GB" b="1" dirty="0">
                <a:solidFill>
                  <a:schemeClr val="tx1"/>
                </a:solidFill>
              </a:rPr>
              <a:t>        Exemplifying d. Questions: Using Connectives to link arguments and move the discussion forward. </a:t>
            </a:r>
          </a:p>
          <a:p>
            <a:pPr algn="ctr"/>
            <a:r>
              <a:rPr lang="en-GB" b="1" dirty="0">
                <a:solidFill>
                  <a:schemeClr val="tx1"/>
                </a:solidFill>
              </a:rPr>
              <a:t>Good evaluative responses often use connectives to good effect. See below some common connecting words</a:t>
            </a:r>
          </a:p>
        </p:txBody>
      </p:sp>
      <p:graphicFrame>
        <p:nvGraphicFramePr>
          <p:cNvPr id="5" name="Table 8">
            <a:extLst>
              <a:ext uri="{FF2B5EF4-FFF2-40B4-BE49-F238E27FC236}">
                <a16:creationId xmlns:a16="http://schemas.microsoft.com/office/drawing/2014/main" id="{25B3A83A-2E73-4933-9871-E367E0DEDE15}"/>
              </a:ext>
            </a:extLst>
          </p:cNvPr>
          <p:cNvGraphicFramePr>
            <a:graphicFrameLocks noGrp="1"/>
          </p:cNvGraphicFramePr>
          <p:nvPr/>
        </p:nvGraphicFramePr>
        <p:xfrm>
          <a:off x="115168" y="1500738"/>
          <a:ext cx="8913663" cy="3856523"/>
        </p:xfrm>
        <a:graphic>
          <a:graphicData uri="http://schemas.openxmlformats.org/drawingml/2006/table">
            <a:tbl>
              <a:tblPr firstRow="1" bandRow="1">
                <a:tableStyleId>{5C22544A-7EE6-4342-B048-85BDC9FD1C3A}</a:tableStyleId>
              </a:tblPr>
              <a:tblGrid>
                <a:gridCol w="4469859">
                  <a:extLst>
                    <a:ext uri="{9D8B030D-6E8A-4147-A177-3AD203B41FA5}">
                      <a16:colId xmlns:a16="http://schemas.microsoft.com/office/drawing/2014/main" val="245843292"/>
                    </a:ext>
                  </a:extLst>
                </a:gridCol>
                <a:gridCol w="4443804">
                  <a:extLst>
                    <a:ext uri="{9D8B030D-6E8A-4147-A177-3AD203B41FA5}">
                      <a16:colId xmlns:a16="http://schemas.microsoft.com/office/drawing/2014/main" val="2133261699"/>
                    </a:ext>
                  </a:extLst>
                </a:gridCol>
              </a:tblGrid>
              <a:tr h="748148">
                <a:tc>
                  <a:txBody>
                    <a:bodyPr/>
                    <a:lstStyle/>
                    <a:p>
                      <a:r>
                        <a:rPr lang="en-GB" dirty="0"/>
                        <a:t>CONNECTIVES THAT LINK SIMILAR IDEAS</a:t>
                      </a:r>
                    </a:p>
                  </a:txBody>
                  <a:tcPr/>
                </a:tc>
                <a:tc>
                  <a:txBody>
                    <a:bodyPr/>
                    <a:lstStyle/>
                    <a:p>
                      <a:r>
                        <a:rPr lang="en-GB" dirty="0"/>
                        <a:t>CONNECTIVES THAT SHOW A DIFFERENT OR ALTERNATIVE IDEA</a:t>
                      </a:r>
                    </a:p>
                  </a:txBody>
                  <a:tcPr/>
                </a:tc>
                <a:extLst>
                  <a:ext uri="{0D108BD9-81ED-4DB2-BD59-A6C34878D82A}">
                    <a16:rowId xmlns:a16="http://schemas.microsoft.com/office/drawing/2014/main" val="675083497"/>
                  </a:ext>
                </a:extLst>
              </a:tr>
              <a:tr h="621675">
                <a:tc>
                  <a:txBody>
                    <a:bodyPr/>
                    <a:lstStyle/>
                    <a:p>
                      <a:r>
                        <a:rPr lang="en-GB" dirty="0"/>
                        <a:t>ALSO</a:t>
                      </a:r>
                    </a:p>
                  </a:txBody>
                  <a:tcPr/>
                </a:tc>
                <a:tc>
                  <a:txBody>
                    <a:bodyPr/>
                    <a:lstStyle/>
                    <a:p>
                      <a:r>
                        <a:rPr lang="en-GB" dirty="0"/>
                        <a:t>HOWEVER</a:t>
                      </a:r>
                    </a:p>
                  </a:txBody>
                  <a:tcPr/>
                </a:tc>
                <a:extLst>
                  <a:ext uri="{0D108BD9-81ED-4DB2-BD59-A6C34878D82A}">
                    <a16:rowId xmlns:a16="http://schemas.microsoft.com/office/drawing/2014/main" val="260550704"/>
                  </a:ext>
                </a:extLst>
              </a:tr>
              <a:tr h="621675">
                <a:tc>
                  <a:txBody>
                    <a:bodyPr/>
                    <a:lstStyle/>
                    <a:p>
                      <a:r>
                        <a:rPr lang="en-GB" dirty="0"/>
                        <a:t>FURTHERMORE</a:t>
                      </a:r>
                    </a:p>
                  </a:txBody>
                  <a:tcPr/>
                </a:tc>
                <a:tc>
                  <a:txBody>
                    <a:bodyPr/>
                    <a:lstStyle/>
                    <a:p>
                      <a:r>
                        <a:rPr lang="en-GB" dirty="0"/>
                        <a:t>ON THE OTHER HAND</a:t>
                      </a:r>
                    </a:p>
                  </a:txBody>
                  <a:tcPr/>
                </a:tc>
                <a:extLst>
                  <a:ext uri="{0D108BD9-81ED-4DB2-BD59-A6C34878D82A}">
                    <a16:rowId xmlns:a16="http://schemas.microsoft.com/office/drawing/2014/main" val="2772027242"/>
                  </a:ext>
                </a:extLst>
              </a:tr>
              <a:tr h="621675">
                <a:tc>
                  <a:txBody>
                    <a:bodyPr/>
                    <a:lstStyle/>
                    <a:p>
                      <a:r>
                        <a:rPr lang="en-GB" dirty="0"/>
                        <a:t>MOREOVER</a:t>
                      </a:r>
                    </a:p>
                  </a:txBody>
                  <a:tcPr/>
                </a:tc>
                <a:tc>
                  <a:txBody>
                    <a:bodyPr/>
                    <a:lstStyle/>
                    <a:p>
                      <a:r>
                        <a:rPr lang="en-GB" dirty="0"/>
                        <a:t>ALTERNATIVELY</a:t>
                      </a:r>
                    </a:p>
                  </a:txBody>
                  <a:tcPr/>
                </a:tc>
                <a:extLst>
                  <a:ext uri="{0D108BD9-81ED-4DB2-BD59-A6C34878D82A}">
                    <a16:rowId xmlns:a16="http://schemas.microsoft.com/office/drawing/2014/main" val="3032330623"/>
                  </a:ext>
                </a:extLst>
              </a:tr>
              <a:tr h="621675">
                <a:tc>
                  <a:txBody>
                    <a:bodyPr/>
                    <a:lstStyle/>
                    <a:p>
                      <a:r>
                        <a:rPr lang="en-GB" dirty="0"/>
                        <a:t>IN ADDITION TO</a:t>
                      </a:r>
                    </a:p>
                  </a:txBody>
                  <a:tcPr/>
                </a:tc>
                <a:tc>
                  <a:txBody>
                    <a:bodyPr/>
                    <a:lstStyle/>
                    <a:p>
                      <a:r>
                        <a:rPr lang="en-GB" dirty="0"/>
                        <a:t>IN CONTRAST TO</a:t>
                      </a:r>
                    </a:p>
                  </a:txBody>
                  <a:tcPr/>
                </a:tc>
                <a:extLst>
                  <a:ext uri="{0D108BD9-81ED-4DB2-BD59-A6C34878D82A}">
                    <a16:rowId xmlns:a16="http://schemas.microsoft.com/office/drawing/2014/main" val="4033267639"/>
                  </a:ext>
                </a:extLst>
              </a:tr>
              <a:tr h="621675">
                <a:tc>
                  <a:txBody>
                    <a:bodyPr/>
                    <a:lstStyle/>
                    <a:p>
                      <a:r>
                        <a:rPr lang="en-GB" dirty="0"/>
                        <a:t>SIMILARLY</a:t>
                      </a:r>
                    </a:p>
                  </a:txBody>
                  <a:tcPr/>
                </a:tc>
                <a:tc>
                  <a:txBody>
                    <a:bodyPr/>
                    <a:lstStyle/>
                    <a:p>
                      <a:r>
                        <a:rPr lang="en-GB" dirty="0"/>
                        <a:t>HAVING SAID THAT</a:t>
                      </a:r>
                    </a:p>
                  </a:txBody>
                  <a:tcPr/>
                </a:tc>
                <a:extLst>
                  <a:ext uri="{0D108BD9-81ED-4DB2-BD59-A6C34878D82A}">
                    <a16:rowId xmlns:a16="http://schemas.microsoft.com/office/drawing/2014/main" val="815558876"/>
                  </a:ext>
                </a:extLst>
              </a:tr>
            </a:tbl>
          </a:graphicData>
        </a:graphic>
      </p:graphicFrame>
    </p:spTree>
    <p:extLst>
      <p:ext uri="{BB962C8B-B14F-4D97-AF65-F5344CB8AC3E}">
        <p14:creationId xmlns:p14="http://schemas.microsoft.com/office/powerpoint/2010/main" val="2665672905"/>
      </p:ext>
    </p:extLst>
  </p:cSld>
  <p:clrMapOvr>
    <a:masterClrMapping/>
  </p:clrMapOvr>
  <mc:AlternateContent xmlns:mc="http://schemas.openxmlformats.org/markup-compatibility/2006" xmlns:p14="http://schemas.microsoft.com/office/powerpoint/2010/main">
    <mc:Choice Requires="p14">
      <p:transition spd="slow" p14:dur="2000" advTm="98713"/>
    </mc:Choice>
    <mc:Fallback xmlns="">
      <p:transition spd="slow" advTm="98713"/>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7B5482-7949-4C76-BDCA-1F7A8171A786}"/>
              </a:ext>
            </a:extLst>
          </p:cNvPr>
          <p:cNvSpPr txBox="1"/>
          <p:nvPr/>
        </p:nvSpPr>
        <p:spPr>
          <a:xfrm>
            <a:off x="79022" y="-417689"/>
            <a:ext cx="8974667" cy="7294305"/>
          </a:xfrm>
          <a:prstGeom prst="rect">
            <a:avLst/>
          </a:prstGeom>
          <a:noFill/>
        </p:spPr>
        <p:txBody>
          <a:bodyPr wrap="square">
            <a:spAutoFit/>
          </a:bodyPr>
          <a:lstStyle/>
          <a:p>
            <a:endParaRPr lang="en-GB" dirty="0"/>
          </a:p>
          <a:p>
            <a:endParaRPr lang="en-GB" sz="1800" dirty="0"/>
          </a:p>
          <a:p>
            <a:pPr algn="ctr"/>
            <a:r>
              <a:rPr lang="en-GB" sz="3600" dirty="0"/>
              <a:t> NON-RELIGIOUS RESPONSES</a:t>
            </a:r>
          </a:p>
          <a:p>
            <a:endParaRPr lang="en-GB" dirty="0"/>
          </a:p>
          <a:p>
            <a:endParaRPr lang="en-GB" sz="1800" dirty="0"/>
          </a:p>
          <a:p>
            <a:endParaRPr lang="en-GB" dirty="0"/>
          </a:p>
          <a:p>
            <a:endParaRPr lang="en-GB" sz="1800" dirty="0"/>
          </a:p>
          <a:p>
            <a:r>
              <a:rPr lang="en-GB" sz="1800" dirty="0"/>
              <a:t>Question 3d. Life and Death in </a:t>
            </a:r>
            <a:r>
              <a:rPr lang="en-GB" dirty="0"/>
              <a:t>Unit</a:t>
            </a:r>
            <a:r>
              <a:rPr lang="en-GB" sz="1800" dirty="0"/>
              <a:t> 1 is the only d. question where pupils are asked explicitly to include non-religious beliefs in their answer. They may include non-religious beliefs in other d. questions </a:t>
            </a:r>
            <a:r>
              <a:rPr lang="en-GB" sz="1800" b="1" dirty="0"/>
              <a:t>IF</a:t>
            </a:r>
            <a:r>
              <a:rPr lang="en-GB" sz="1800" dirty="0"/>
              <a:t> doing so would be relevant to the statement. For example: ‘God can’t exist in an evil world’ is open-ended enough to allow non-religious views, whereas ‘You must keep kosher to be Jewish’ is not open-ended and reference to non-religious beliefs would not be relevant.</a:t>
            </a:r>
          </a:p>
          <a:p>
            <a:endParaRPr lang="en-GB" sz="1800" dirty="0"/>
          </a:p>
          <a:p>
            <a:r>
              <a:rPr lang="en-GB" sz="1800" b="1" dirty="0"/>
              <a:t>What if pupils do not include non-religious views in question 3d.?</a:t>
            </a:r>
          </a:p>
          <a:p>
            <a:pPr marL="0" indent="0">
              <a:buNone/>
            </a:pPr>
            <a:r>
              <a:rPr lang="en-GB" sz="1800" dirty="0"/>
              <a:t>The instruction to do so is in the question and is a requirement of a successful response. If </a:t>
            </a:r>
            <a:r>
              <a:rPr lang="en-GB" sz="1800" b="1" dirty="0"/>
              <a:t>absolutely</a:t>
            </a:r>
            <a:r>
              <a:rPr lang="en-GB" sz="1800" dirty="0"/>
              <a:t> no non-religious content is included, pupils are capped at Level 1 ‘no consideration of non-religious beliefs.’</a:t>
            </a:r>
          </a:p>
          <a:p>
            <a:pPr marL="0" indent="0">
              <a:buNone/>
            </a:pPr>
            <a:r>
              <a:rPr lang="en-GB" sz="1800" b="1" dirty="0">
                <a:solidFill>
                  <a:srgbClr val="FF0000"/>
                </a:solidFill>
              </a:rPr>
              <a:t>However,</a:t>
            </a:r>
            <a:r>
              <a:rPr lang="en-GB" sz="1800" dirty="0"/>
              <a:t> content that is, in fact, secular (not religious), but is not actually stated as such can still be credited. For example, ‘Death is the end, there is nothing more…’, ‘Quality of life is very important…’, ‘The universe created itself…’, ‘Pro-choice is more important than pro-life…’ ‘God can’t exist when so many suffer…’  These are all accurate secular viewpoints and can be given credit even though the pupil has not actually said, ‘Humanists/Atheists/Secularists believe that…..’  </a:t>
            </a:r>
          </a:p>
          <a:p>
            <a:pPr marL="0" indent="0">
              <a:buNone/>
            </a:pPr>
            <a:r>
              <a:rPr lang="en-GB" sz="1800" b="1" dirty="0"/>
              <a:t>Positive marking credits what IS there, rather than penalising what is not there.</a:t>
            </a:r>
          </a:p>
        </p:txBody>
      </p:sp>
    </p:spTree>
    <p:extLst>
      <p:ext uri="{BB962C8B-B14F-4D97-AF65-F5344CB8AC3E}">
        <p14:creationId xmlns:p14="http://schemas.microsoft.com/office/powerpoint/2010/main" val="3688517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B7F2D-84D6-467D-942C-6C104A8072D3}"/>
              </a:ext>
            </a:extLst>
          </p:cNvPr>
          <p:cNvSpPr>
            <a:spLocks noGrp="1"/>
          </p:cNvSpPr>
          <p:nvPr>
            <p:ph type="title"/>
          </p:nvPr>
        </p:nvSpPr>
        <p:spPr/>
        <p:txBody>
          <a:bodyPr/>
          <a:lstStyle/>
          <a:p>
            <a:r>
              <a:rPr lang="en-GB" b="1" dirty="0"/>
              <a:t>Exemplifying d. Questions</a:t>
            </a:r>
            <a:endParaRPr lang="en-GB" dirty="0"/>
          </a:p>
        </p:txBody>
      </p:sp>
      <p:sp>
        <p:nvSpPr>
          <p:cNvPr id="3" name="Content Placeholder 2">
            <a:extLst>
              <a:ext uri="{FF2B5EF4-FFF2-40B4-BE49-F238E27FC236}">
                <a16:creationId xmlns:a16="http://schemas.microsoft.com/office/drawing/2014/main" id="{9EAC7697-6813-4BA1-93BB-D2419EAC6C2D}"/>
              </a:ext>
            </a:extLst>
          </p:cNvPr>
          <p:cNvSpPr>
            <a:spLocks noGrp="1"/>
          </p:cNvSpPr>
          <p:nvPr>
            <p:ph idx="1"/>
          </p:nvPr>
        </p:nvSpPr>
        <p:spPr>
          <a:xfrm>
            <a:off x="132347" y="1299410"/>
            <a:ext cx="8891337" cy="5474369"/>
          </a:xfrm>
        </p:spPr>
        <p:txBody>
          <a:bodyPr>
            <a:normAutofit fontScale="92500" lnSpcReduction="20000"/>
          </a:bodyPr>
          <a:lstStyle/>
          <a:p>
            <a:r>
              <a:rPr lang="en-GB" sz="1600" b="1" dirty="0">
                <a:latin typeface="Arial" panose="020B0604020202020204" pitchFamily="34" charset="0"/>
                <a:cs typeface="Arial" panose="020B0604020202020204" pitchFamily="34" charset="0"/>
              </a:rPr>
              <a:t>Characteristics of less successful responses.  Marks are often lost due to a lack of engagement with the statement. Pupils treat it like a b. or a c. Question and describe or explain different perspectives on it, rather than arguing it in a discursive manner. Sometimes, pupils just rant and give unsubstantiated opinions. Sometimes they don’t have sufficient knowledge of the topic to argue its validity. Sometimes they don’t leave enough time to complete the d. Questions well. </a:t>
            </a:r>
          </a:p>
          <a:p>
            <a:endParaRPr lang="en-GB" sz="1600" dirty="0">
              <a:latin typeface="Arial" panose="020B0604020202020204" pitchFamily="34" charset="0"/>
              <a:cs typeface="Arial" panose="020B0604020202020204" pitchFamily="34" charset="0"/>
            </a:endParaRPr>
          </a:p>
          <a:p>
            <a:r>
              <a:rPr lang="en-US" sz="1600" b="1" dirty="0">
                <a:solidFill>
                  <a:srgbClr val="FF0000"/>
                </a:solidFill>
              </a:rPr>
              <a:t>(d) ‘Reform is the main aim of punishment.’ </a:t>
            </a:r>
            <a:r>
              <a:rPr lang="en-US" sz="1600" b="1" dirty="0"/>
              <a:t>From Part B Question 4d.</a:t>
            </a:r>
          </a:p>
          <a:p>
            <a:pPr marL="0" indent="0">
              <a:buNone/>
            </a:pPr>
            <a:r>
              <a:rPr lang="en-US" sz="1200" dirty="0"/>
              <a:t>Discuss this statement showing that you have considered more than one point of view. (You must refer to religion and belief in your answer.) [15]</a:t>
            </a:r>
          </a:p>
          <a:p>
            <a:pPr marL="0" indent="0">
              <a:buNone/>
            </a:pPr>
            <a:r>
              <a:rPr lang="en-GB" sz="1200" b="1" dirty="0"/>
              <a:t>KEY: </a:t>
            </a:r>
            <a:r>
              <a:rPr lang="en-GB" sz="1200" b="1" dirty="0">
                <a:highlight>
                  <a:srgbClr val="FFFF00"/>
                </a:highlight>
              </a:rPr>
              <a:t>HIGHLIGHTED WORDS ARE CONNECTIVES</a:t>
            </a:r>
            <a:endParaRPr lang="en-GB" sz="1200" dirty="0">
              <a:highlight>
                <a:srgbClr val="FFFF00"/>
              </a:highlight>
            </a:endParaRPr>
          </a:p>
          <a:p>
            <a:r>
              <a:rPr lang="en-GB" sz="1200" b="1" dirty="0"/>
              <a:t>         </a:t>
            </a:r>
            <a:r>
              <a:rPr lang="en-GB" sz="1200" b="1" dirty="0">
                <a:solidFill>
                  <a:srgbClr val="FF0000"/>
                </a:solidFill>
              </a:rPr>
              <a:t>WORDS IN RED ARE EXAMPLES OF SPECIALIST LANGUAGE</a:t>
            </a:r>
            <a:endParaRPr lang="en-GB" sz="1200" dirty="0">
              <a:solidFill>
                <a:srgbClr val="FF0000"/>
              </a:solidFill>
            </a:endParaRPr>
          </a:p>
          <a:p>
            <a:r>
              <a:rPr lang="en-GB" sz="1200" b="1" dirty="0"/>
              <a:t>         WORDS IN GREEN ARE EXAMPLES OF SOURCES OF WISDOM AND AUTHORITY</a:t>
            </a:r>
          </a:p>
          <a:p>
            <a:pPr marL="0" indent="0">
              <a:buNone/>
            </a:pPr>
            <a:endParaRPr lang="en-US" sz="1200" dirty="0"/>
          </a:p>
          <a:p>
            <a:pPr marL="0" indent="0">
              <a:buNone/>
            </a:pPr>
            <a:r>
              <a:rPr lang="en-GB" sz="1600" b="1" dirty="0">
                <a:latin typeface="Arial" panose="020B0604020202020204" pitchFamily="34" charset="0"/>
                <a:cs typeface="Arial" panose="020B0604020202020204" pitchFamily="34" charset="0"/>
              </a:rPr>
              <a:t>Response:</a:t>
            </a:r>
          </a:p>
          <a:p>
            <a:pPr marL="0" indent="0">
              <a:buNone/>
            </a:pPr>
            <a:r>
              <a:rPr lang="en-GB" sz="1600" dirty="0">
                <a:latin typeface="Arial" panose="020B0604020202020204" pitchFamily="34" charset="0"/>
                <a:cs typeface="Arial" panose="020B0604020202020204" pitchFamily="34" charset="0"/>
              </a:rPr>
              <a:t>Many </a:t>
            </a:r>
            <a:r>
              <a:rPr lang="en-GB" sz="1600" dirty="0">
                <a:solidFill>
                  <a:srgbClr val="FF0000"/>
                </a:solidFill>
                <a:latin typeface="Arial" panose="020B0604020202020204" pitchFamily="34" charset="0"/>
                <a:cs typeface="Arial" panose="020B0604020202020204" pitchFamily="34" charset="0"/>
              </a:rPr>
              <a:t>Christians</a:t>
            </a:r>
            <a:r>
              <a:rPr lang="en-GB" sz="1600" dirty="0">
                <a:latin typeface="Arial" panose="020B0604020202020204" pitchFamily="34" charset="0"/>
                <a:cs typeface="Arial" panose="020B0604020202020204" pitchFamily="34" charset="0"/>
              </a:rPr>
              <a:t> would agree with this because they don’t think people should be punished because Jesus said, ‘</a:t>
            </a:r>
            <a:r>
              <a:rPr lang="en-GB" sz="1600" dirty="0">
                <a:solidFill>
                  <a:srgbClr val="00B050"/>
                </a:solidFill>
                <a:latin typeface="Arial" panose="020B0604020202020204" pitchFamily="34" charset="0"/>
                <a:cs typeface="Arial" panose="020B0604020202020204" pitchFamily="34" charset="0"/>
              </a:rPr>
              <a:t>Turn the other cheek’ and ‘Forgive your enemies</a:t>
            </a:r>
            <a:r>
              <a:rPr lang="en-GB" sz="1600" dirty="0">
                <a:latin typeface="Arial" panose="020B0604020202020204" pitchFamily="34" charset="0"/>
                <a:cs typeface="Arial" panose="020B0604020202020204" pitchFamily="34" charset="0"/>
              </a:rPr>
              <a:t>’. Most Christians would disagree with capital punishment because we are all special to God, even criminals. </a:t>
            </a:r>
          </a:p>
          <a:p>
            <a:pPr marL="0" indent="0">
              <a:buNone/>
            </a:pPr>
            <a:r>
              <a:rPr lang="en-GB" sz="1600" dirty="0">
                <a:latin typeface="Arial" panose="020B0604020202020204" pitchFamily="34" charset="0"/>
                <a:cs typeface="Arial" panose="020B0604020202020204" pitchFamily="34" charset="0"/>
              </a:rPr>
              <a:t>Many </a:t>
            </a:r>
            <a:r>
              <a:rPr lang="en-GB" sz="1600" dirty="0">
                <a:solidFill>
                  <a:srgbClr val="FF0000"/>
                </a:solidFill>
                <a:latin typeface="Arial" panose="020B0604020202020204" pitchFamily="34" charset="0"/>
                <a:cs typeface="Arial" panose="020B0604020202020204" pitchFamily="34" charset="0"/>
              </a:rPr>
              <a:t>Hindus </a:t>
            </a:r>
            <a:r>
              <a:rPr lang="en-GB" sz="1600" dirty="0">
                <a:latin typeface="Arial" panose="020B0604020202020204" pitchFamily="34" charset="0"/>
                <a:cs typeface="Arial" panose="020B0604020202020204" pitchFamily="34" charset="0"/>
              </a:rPr>
              <a:t>would also disagree with punishment because of the idea of </a:t>
            </a:r>
            <a:r>
              <a:rPr lang="en-GB" sz="1600" dirty="0">
                <a:solidFill>
                  <a:srgbClr val="FF0000"/>
                </a:solidFill>
                <a:latin typeface="Arial" panose="020B0604020202020204" pitchFamily="34" charset="0"/>
                <a:cs typeface="Arial" panose="020B0604020202020204" pitchFamily="34" charset="0"/>
              </a:rPr>
              <a:t>ahimsa</a:t>
            </a:r>
            <a:r>
              <a:rPr lang="en-GB" sz="1600" dirty="0">
                <a:latin typeface="Arial" panose="020B0604020202020204" pitchFamily="34" charset="0"/>
                <a:cs typeface="Arial" panose="020B0604020202020204" pitchFamily="34" charset="0"/>
              </a:rPr>
              <a:t> and the fact that criminals will punish themselves in the next life because they will have bad </a:t>
            </a:r>
            <a:r>
              <a:rPr lang="en-GB" sz="1600" dirty="0">
                <a:solidFill>
                  <a:srgbClr val="FF0000"/>
                </a:solidFill>
                <a:latin typeface="Arial" panose="020B0604020202020204" pitchFamily="34" charset="0"/>
                <a:cs typeface="Arial" panose="020B0604020202020204" pitchFamily="34" charset="0"/>
              </a:rPr>
              <a:t>karma</a:t>
            </a:r>
            <a:r>
              <a:rPr lang="en-GB" sz="1600" dirty="0">
                <a:latin typeface="Arial" panose="020B0604020202020204" pitchFamily="34" charset="0"/>
                <a:cs typeface="Arial" panose="020B0604020202020204" pitchFamily="34" charset="0"/>
              </a:rPr>
              <a:t>, so there’s no need to punish them in this life. </a:t>
            </a:r>
          </a:p>
          <a:p>
            <a:pPr marL="0" indent="0">
              <a:buNone/>
            </a:pPr>
            <a:r>
              <a:rPr lang="en-GB" sz="1600" dirty="0">
                <a:latin typeface="Arial" panose="020B0604020202020204" pitchFamily="34" charset="0"/>
                <a:cs typeface="Arial" panose="020B0604020202020204" pitchFamily="34" charset="0"/>
              </a:rPr>
              <a:t>I think all criminals should be punished – it’s only right that people shouldn’t get away with it.</a:t>
            </a:r>
          </a:p>
          <a:p>
            <a:pPr marL="0" indent="0">
              <a:buNone/>
            </a:pPr>
            <a:endParaRPr lang="en-GB" sz="1600" dirty="0">
              <a:solidFill>
                <a:srgbClr val="FF0000"/>
              </a:solidFill>
              <a:latin typeface="Arial" panose="020B0604020202020204" pitchFamily="34" charset="0"/>
              <a:cs typeface="Arial" panose="020B0604020202020204" pitchFamily="34" charset="0"/>
            </a:endParaRPr>
          </a:p>
          <a:p>
            <a:pPr marL="0" indent="0">
              <a:buNone/>
            </a:pPr>
            <a:r>
              <a:rPr lang="en-GB" sz="1600" b="1" dirty="0">
                <a:latin typeface="Arial" panose="020B0604020202020204" pitchFamily="34" charset="0"/>
                <a:cs typeface="Arial" panose="020B0604020202020204" pitchFamily="34" charset="0"/>
              </a:rPr>
              <a:t>Band 1 – a weak analysis showing no attempt to evaluate or to formulate judgements. The response shows some AO1 explanation skills, but there is a mis-reading or misunderstanding of what the question is asking and, therefore, no attempt to consider whether or not reform is the main aim of punishment. Some use of religious language and sources of wisdom but no demonstration of AO2 skills.</a:t>
            </a:r>
          </a:p>
        </p:txBody>
      </p:sp>
    </p:spTree>
    <p:extLst>
      <p:ext uri="{BB962C8B-B14F-4D97-AF65-F5344CB8AC3E}">
        <p14:creationId xmlns:p14="http://schemas.microsoft.com/office/powerpoint/2010/main" val="2490842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AD8E1-F356-4AAF-A7C5-056C90C363A4}"/>
              </a:ext>
            </a:extLst>
          </p:cNvPr>
          <p:cNvSpPr>
            <a:spLocks noGrp="1"/>
          </p:cNvSpPr>
          <p:nvPr>
            <p:ph type="title"/>
          </p:nvPr>
        </p:nvSpPr>
        <p:spPr/>
        <p:txBody>
          <a:bodyPr/>
          <a:lstStyle/>
          <a:p>
            <a:r>
              <a:rPr lang="en-GB" b="1" dirty="0"/>
              <a:t>Exemplifying d. Questions</a:t>
            </a:r>
          </a:p>
        </p:txBody>
      </p:sp>
      <p:sp>
        <p:nvSpPr>
          <p:cNvPr id="3" name="Content Placeholder 2">
            <a:extLst>
              <a:ext uri="{FF2B5EF4-FFF2-40B4-BE49-F238E27FC236}">
                <a16:creationId xmlns:a16="http://schemas.microsoft.com/office/drawing/2014/main" id="{992AA08B-77AF-4EA9-82E1-FEC0C5E5EF3A}"/>
              </a:ext>
            </a:extLst>
          </p:cNvPr>
          <p:cNvSpPr>
            <a:spLocks noGrp="1"/>
          </p:cNvSpPr>
          <p:nvPr>
            <p:ph idx="1"/>
          </p:nvPr>
        </p:nvSpPr>
        <p:spPr>
          <a:xfrm>
            <a:off x="96253" y="1263316"/>
            <a:ext cx="8951494" cy="5462337"/>
          </a:xfrm>
        </p:spPr>
        <p:txBody>
          <a:bodyPr>
            <a:normAutofit/>
          </a:bodyPr>
          <a:lstStyle/>
          <a:p>
            <a:pPr marL="0" indent="0">
              <a:buNone/>
            </a:pPr>
            <a:r>
              <a:rPr lang="en-GB" sz="1600" b="1" dirty="0">
                <a:latin typeface="Arial" panose="020B0604020202020204" pitchFamily="34" charset="0"/>
                <a:cs typeface="Arial" panose="020B0604020202020204" pitchFamily="34" charset="0"/>
              </a:rPr>
              <a:t>Characteristics of successful responses</a:t>
            </a:r>
            <a:endParaRPr lang="en-US" sz="1600" b="1" dirty="0">
              <a:solidFill>
                <a:srgbClr val="FF0000"/>
              </a:solidFill>
              <a:latin typeface="Arial" panose="020B0604020202020204" pitchFamily="34" charset="0"/>
              <a:cs typeface="Arial" panose="020B0604020202020204" pitchFamily="34" charset="0"/>
            </a:endParaRPr>
          </a:p>
          <a:p>
            <a:r>
              <a:rPr lang="en-US" sz="1600" b="1" dirty="0">
                <a:solidFill>
                  <a:srgbClr val="FF0000"/>
                </a:solidFill>
                <a:latin typeface="Arial" panose="020B0604020202020204" pitchFamily="34" charset="0"/>
                <a:cs typeface="Arial" panose="020B0604020202020204" pitchFamily="34" charset="0"/>
              </a:rPr>
              <a:t>(d) ‘Euthanasia is always wrong.’  [15]</a:t>
            </a:r>
          </a:p>
          <a:p>
            <a:r>
              <a:rPr lang="en-US" sz="1600" dirty="0"/>
              <a:t>Discuss this statement showing that you have considered more than one point of view. (You must refer to religion and belief in your answer.)</a:t>
            </a:r>
          </a:p>
          <a:p>
            <a:endParaRPr lang="en-GB" sz="1600" dirty="0"/>
          </a:p>
          <a:p>
            <a:pPr marL="0" indent="0">
              <a:buNone/>
            </a:pPr>
            <a:r>
              <a:rPr lang="en-GB" sz="1600" b="1" dirty="0"/>
              <a:t>KEY: </a:t>
            </a:r>
            <a:r>
              <a:rPr lang="en-GB" sz="1600" b="1" dirty="0">
                <a:highlight>
                  <a:srgbClr val="FFFF00"/>
                </a:highlight>
              </a:rPr>
              <a:t>HIGHLIGHTED WORDS ARE CONNECTIVES</a:t>
            </a:r>
            <a:endParaRPr lang="en-GB" sz="1600" dirty="0">
              <a:highlight>
                <a:srgbClr val="FFFF00"/>
              </a:highlight>
            </a:endParaRPr>
          </a:p>
          <a:p>
            <a:r>
              <a:rPr lang="en-GB" sz="1600" b="1" dirty="0"/>
              <a:t>         </a:t>
            </a:r>
            <a:r>
              <a:rPr lang="en-GB" sz="1600" b="1" dirty="0">
                <a:solidFill>
                  <a:srgbClr val="FF0000"/>
                </a:solidFill>
              </a:rPr>
              <a:t>WORDS IN RED ARE EXAMPLES OF SPECIALIST LANGUAGE</a:t>
            </a:r>
            <a:endParaRPr lang="en-GB" sz="1600" dirty="0">
              <a:solidFill>
                <a:srgbClr val="FF0000"/>
              </a:solidFill>
            </a:endParaRPr>
          </a:p>
          <a:p>
            <a:r>
              <a:rPr lang="en-GB" sz="1600" b="1" dirty="0"/>
              <a:t>         WORDS IN GREEN ARE EXAMPLES OF SOURCES OF WISDOM AND AUTHORITY</a:t>
            </a:r>
          </a:p>
          <a:p>
            <a:endParaRPr lang="en-GB" sz="1600" dirty="0"/>
          </a:p>
          <a:p>
            <a:r>
              <a:rPr lang="en-GB" sz="1600" b="1" dirty="0"/>
              <a:t>Many people, such as </a:t>
            </a:r>
            <a:r>
              <a:rPr lang="en-GB" sz="1600" b="1" dirty="0">
                <a:solidFill>
                  <a:srgbClr val="FF0000"/>
                </a:solidFill>
              </a:rPr>
              <a:t>Catholics</a:t>
            </a:r>
            <a:r>
              <a:rPr lang="en-GB" sz="1600" b="1" dirty="0"/>
              <a:t>, would agree with this because it is an </a:t>
            </a:r>
            <a:r>
              <a:rPr lang="en-GB" sz="1600" b="1" dirty="0">
                <a:solidFill>
                  <a:srgbClr val="FF0000"/>
                </a:solidFill>
              </a:rPr>
              <a:t>absolute</a:t>
            </a:r>
            <a:r>
              <a:rPr lang="en-GB" sz="1600" b="1" dirty="0"/>
              <a:t> statement that is definite in all situations. </a:t>
            </a:r>
            <a:r>
              <a:rPr lang="en-GB" sz="1600" b="1" dirty="0">
                <a:highlight>
                  <a:srgbClr val="FFFF00"/>
                </a:highlight>
              </a:rPr>
              <a:t>Furthermore</a:t>
            </a:r>
            <a:r>
              <a:rPr lang="en-GB" sz="1600" b="1" dirty="0"/>
              <a:t>, </a:t>
            </a:r>
            <a:r>
              <a:rPr lang="en-GB" sz="1600" b="1" dirty="0">
                <a:solidFill>
                  <a:srgbClr val="FF0000"/>
                </a:solidFill>
              </a:rPr>
              <a:t>the Bible </a:t>
            </a:r>
            <a:r>
              <a:rPr lang="en-GB" sz="1600" b="1" dirty="0"/>
              <a:t>teaches that all humans are made by </a:t>
            </a:r>
            <a:r>
              <a:rPr lang="en-GB" sz="1600" b="1" dirty="0">
                <a:solidFill>
                  <a:srgbClr val="FF0000"/>
                </a:solidFill>
              </a:rPr>
              <a:t>God </a:t>
            </a:r>
            <a:r>
              <a:rPr lang="en-GB" sz="1600" b="1" i="1" dirty="0">
                <a:solidFill>
                  <a:srgbClr val="FF0000"/>
                </a:solidFill>
              </a:rPr>
              <a:t>imago Dei </a:t>
            </a:r>
            <a:r>
              <a:rPr lang="en-GB" sz="1600" b="1" dirty="0">
                <a:solidFill>
                  <a:srgbClr val="FF0000"/>
                </a:solidFill>
              </a:rPr>
              <a:t>(</a:t>
            </a:r>
            <a:r>
              <a:rPr lang="en-GB" sz="1600" b="1" dirty="0">
                <a:solidFill>
                  <a:srgbClr val="00B050"/>
                </a:solidFill>
              </a:rPr>
              <a:t>in God’s image</a:t>
            </a:r>
            <a:r>
              <a:rPr lang="en-GB" sz="1600" b="1" dirty="0"/>
              <a:t>) and the </a:t>
            </a:r>
            <a:r>
              <a:rPr lang="en-GB" sz="1600" b="1" dirty="0">
                <a:solidFill>
                  <a:srgbClr val="FF0000"/>
                </a:solidFill>
              </a:rPr>
              <a:t>Ten Commandments </a:t>
            </a:r>
            <a:r>
              <a:rPr lang="en-GB" sz="1600" b="1" dirty="0"/>
              <a:t>say that it </a:t>
            </a:r>
            <a:r>
              <a:rPr lang="en-GB" sz="1600" b="1" dirty="0">
                <a:solidFill>
                  <a:srgbClr val="00B050"/>
                </a:solidFill>
              </a:rPr>
              <a:t>is wrong to kill</a:t>
            </a:r>
            <a:r>
              <a:rPr lang="en-GB" sz="1600" b="1" dirty="0"/>
              <a:t>. </a:t>
            </a:r>
          </a:p>
          <a:p>
            <a:r>
              <a:rPr lang="en-GB" sz="1600" b="1" dirty="0">
                <a:highlight>
                  <a:srgbClr val="FFFF00"/>
                </a:highlight>
              </a:rPr>
              <a:t>However</a:t>
            </a:r>
            <a:r>
              <a:rPr lang="en-GB" sz="1600" b="1" dirty="0"/>
              <a:t>, many would argue that it is too absolute and that a more </a:t>
            </a:r>
            <a:r>
              <a:rPr lang="en-GB" sz="1600" b="1" dirty="0">
                <a:solidFill>
                  <a:srgbClr val="FF0000"/>
                </a:solidFill>
              </a:rPr>
              <a:t>relativist </a:t>
            </a:r>
            <a:r>
              <a:rPr lang="en-GB" sz="1600" b="1" dirty="0"/>
              <a:t>approach is needed. </a:t>
            </a:r>
            <a:r>
              <a:rPr lang="en-GB" sz="1600" b="1" dirty="0">
                <a:highlight>
                  <a:srgbClr val="FFFF00"/>
                </a:highlight>
              </a:rPr>
              <a:t>Also,</a:t>
            </a:r>
            <a:r>
              <a:rPr lang="en-GB" sz="1600" b="1" dirty="0"/>
              <a:t> they might point to the idea that we should always aim to do </a:t>
            </a:r>
            <a:r>
              <a:rPr lang="en-GB" sz="1600" b="1" dirty="0">
                <a:solidFill>
                  <a:srgbClr val="00B050"/>
                </a:solidFill>
              </a:rPr>
              <a:t>the most loving thing </a:t>
            </a:r>
            <a:r>
              <a:rPr lang="en-GB" sz="1600" b="1" dirty="0">
                <a:solidFill>
                  <a:srgbClr val="FF0000"/>
                </a:solidFill>
              </a:rPr>
              <a:t>(agape) </a:t>
            </a:r>
            <a:r>
              <a:rPr lang="en-GB" sz="1600" b="1" dirty="0"/>
              <a:t>and that, sometimes, this is to listen to a person who, after all, has </a:t>
            </a:r>
            <a:r>
              <a:rPr lang="en-GB" sz="1600" b="1" dirty="0">
                <a:solidFill>
                  <a:srgbClr val="FF0000"/>
                </a:solidFill>
              </a:rPr>
              <a:t>free will, </a:t>
            </a:r>
            <a:r>
              <a:rPr lang="en-GB" sz="1600" b="1" dirty="0"/>
              <a:t>and help them to end their suffering with </a:t>
            </a:r>
            <a:r>
              <a:rPr lang="en-GB" sz="1600" b="1" dirty="0">
                <a:solidFill>
                  <a:srgbClr val="FF0000"/>
                </a:solidFill>
              </a:rPr>
              <a:t>dignity. </a:t>
            </a:r>
            <a:r>
              <a:rPr lang="en-GB" sz="1600" b="1" dirty="0"/>
              <a:t>After all, Jesus said, </a:t>
            </a:r>
            <a:r>
              <a:rPr lang="en-GB" sz="1600" b="1" dirty="0">
                <a:solidFill>
                  <a:srgbClr val="00B050"/>
                </a:solidFill>
              </a:rPr>
              <a:t>‘Treat others as you would want to be treated’ </a:t>
            </a:r>
            <a:r>
              <a:rPr lang="en-GB" sz="1600" b="1" dirty="0"/>
              <a:t>and we would want to be listened to in that situation.</a:t>
            </a:r>
          </a:p>
          <a:p>
            <a:endParaRPr lang="en-GB" sz="1600" dirty="0">
              <a:solidFill>
                <a:srgbClr val="FF0000"/>
              </a:solidFill>
            </a:endParaRPr>
          </a:p>
          <a:p>
            <a:pPr marL="0" indent="0">
              <a:buNone/>
            </a:pPr>
            <a:endParaRPr lang="en-GB" dirty="0"/>
          </a:p>
        </p:txBody>
      </p:sp>
    </p:spTree>
    <p:extLst>
      <p:ext uri="{BB962C8B-B14F-4D97-AF65-F5344CB8AC3E}">
        <p14:creationId xmlns:p14="http://schemas.microsoft.com/office/powerpoint/2010/main" val="1848833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4761D-A515-49A3-8FFA-EAA30D22217B}"/>
              </a:ext>
            </a:extLst>
          </p:cNvPr>
          <p:cNvSpPr>
            <a:spLocks noGrp="1"/>
          </p:cNvSpPr>
          <p:nvPr>
            <p:ph type="title"/>
          </p:nvPr>
        </p:nvSpPr>
        <p:spPr/>
        <p:txBody>
          <a:bodyPr/>
          <a:lstStyle/>
          <a:p>
            <a:r>
              <a:rPr lang="en-GB" dirty="0"/>
              <a:t>Example Response Cont.</a:t>
            </a:r>
          </a:p>
        </p:txBody>
      </p:sp>
      <p:sp>
        <p:nvSpPr>
          <p:cNvPr id="3" name="Content Placeholder 2">
            <a:extLst>
              <a:ext uri="{FF2B5EF4-FFF2-40B4-BE49-F238E27FC236}">
                <a16:creationId xmlns:a16="http://schemas.microsoft.com/office/drawing/2014/main" id="{97ABA52C-9F0E-4253-A538-5A380602F8D2}"/>
              </a:ext>
            </a:extLst>
          </p:cNvPr>
          <p:cNvSpPr>
            <a:spLocks noGrp="1"/>
          </p:cNvSpPr>
          <p:nvPr>
            <p:ph idx="1"/>
          </p:nvPr>
        </p:nvSpPr>
        <p:spPr>
          <a:xfrm>
            <a:off x="457200" y="1600200"/>
            <a:ext cx="8229600" cy="5089358"/>
          </a:xfrm>
        </p:spPr>
        <p:txBody>
          <a:bodyPr>
            <a:normAutofit fontScale="47500" lnSpcReduction="20000"/>
          </a:bodyPr>
          <a:lstStyle/>
          <a:p>
            <a:r>
              <a:rPr lang="en-GB" b="1" dirty="0">
                <a:highlight>
                  <a:srgbClr val="FFFF00"/>
                </a:highlight>
              </a:rPr>
              <a:t>On the other hand</a:t>
            </a:r>
            <a:r>
              <a:rPr lang="en-GB" b="1" dirty="0"/>
              <a:t>, religious people believe that human life </a:t>
            </a:r>
            <a:r>
              <a:rPr lang="en-GB" b="1" dirty="0">
                <a:solidFill>
                  <a:srgbClr val="FF0000"/>
                </a:solidFill>
              </a:rPr>
              <a:t>is sacred </a:t>
            </a:r>
            <a:r>
              <a:rPr lang="en-GB" b="1" dirty="0"/>
              <a:t>and that people don’t have the right to decide when to die </a:t>
            </a:r>
            <a:r>
              <a:rPr lang="en-GB" b="1" dirty="0">
                <a:solidFill>
                  <a:srgbClr val="00B050"/>
                </a:solidFill>
              </a:rPr>
              <a:t>because only God gives life and only God can end it. </a:t>
            </a:r>
            <a:r>
              <a:rPr lang="en-GB" b="1" dirty="0">
                <a:highlight>
                  <a:srgbClr val="FFFF00"/>
                </a:highlight>
              </a:rPr>
              <a:t>Similarly,</a:t>
            </a:r>
            <a:r>
              <a:rPr lang="en-GB" b="1" dirty="0"/>
              <a:t> Doctors even sign the </a:t>
            </a:r>
            <a:r>
              <a:rPr lang="en-GB" b="1" dirty="0">
                <a:solidFill>
                  <a:srgbClr val="00B050"/>
                </a:solidFill>
              </a:rPr>
              <a:t>Hippocratic Oath </a:t>
            </a:r>
            <a:r>
              <a:rPr lang="en-GB" b="1" dirty="0"/>
              <a:t>to promise to always save life and the Law of the UK does not permit active euthanasia.</a:t>
            </a:r>
          </a:p>
          <a:p>
            <a:endParaRPr lang="en-GB" b="1" dirty="0"/>
          </a:p>
          <a:p>
            <a:r>
              <a:rPr lang="en-GB" b="1" dirty="0">
                <a:highlight>
                  <a:srgbClr val="FFFF00"/>
                </a:highlight>
              </a:rPr>
              <a:t>Having said that</a:t>
            </a:r>
            <a:r>
              <a:rPr lang="en-GB" b="1" dirty="0"/>
              <a:t>, many would say that </a:t>
            </a:r>
            <a:r>
              <a:rPr lang="en-GB" b="1" dirty="0">
                <a:solidFill>
                  <a:srgbClr val="FF0000"/>
                </a:solidFill>
              </a:rPr>
              <a:t>quality of life </a:t>
            </a:r>
            <a:r>
              <a:rPr lang="en-GB" b="1" dirty="0"/>
              <a:t>is much more important than sanctity of life; sanctity only works if you believe in God, but the quality of a life can be seen by whether someone copes with their illness or disability. It’s not about what a Doctor thinks; only the person knows if s/he wants to carry on living. </a:t>
            </a:r>
          </a:p>
          <a:p>
            <a:endParaRPr lang="en-GB" b="1" dirty="0"/>
          </a:p>
          <a:p>
            <a:r>
              <a:rPr lang="en-GB" b="1" dirty="0">
                <a:highlight>
                  <a:srgbClr val="FFFF00"/>
                </a:highlight>
              </a:rPr>
              <a:t>Alternatively</a:t>
            </a:r>
            <a:r>
              <a:rPr lang="en-GB" b="1" dirty="0"/>
              <a:t>, many would say that if you allow euthanasia, it might become a slippery slope to euthanising anyone (even people who don’t want it!) They might argue that it is far better to care for a sick person with </a:t>
            </a:r>
            <a:r>
              <a:rPr lang="en-GB" b="1" dirty="0">
                <a:solidFill>
                  <a:srgbClr val="FF0000"/>
                </a:solidFill>
              </a:rPr>
              <a:t>palliative care </a:t>
            </a:r>
            <a:r>
              <a:rPr lang="en-GB" b="1" dirty="0"/>
              <a:t>e.g. in </a:t>
            </a:r>
            <a:r>
              <a:rPr lang="en-GB" b="1" dirty="0">
                <a:solidFill>
                  <a:srgbClr val="FF0000"/>
                </a:solidFill>
              </a:rPr>
              <a:t>a hospice </a:t>
            </a:r>
            <a:r>
              <a:rPr lang="en-GB" b="1" dirty="0"/>
              <a:t>where they can die naturally but also with dignity.</a:t>
            </a:r>
          </a:p>
          <a:p>
            <a:endParaRPr lang="en-GB" b="1" dirty="0"/>
          </a:p>
          <a:p>
            <a:r>
              <a:rPr lang="en-GB" b="1" dirty="0">
                <a:solidFill>
                  <a:schemeClr val="accent1"/>
                </a:solidFill>
              </a:rPr>
              <a:t>THIS USE OF CONNECTIVES TO LINK AND MOVE ARGUMENTS ON AVOIDS A SIMPLE ‘FOR’ AND ‘AGAINST’ STRUCTURE WHICH CAN END UP READING LIKE TWO BLOCKS OF EXPLANATION RATHER THAN AN EVALUATION OF THE STATEMENT.</a:t>
            </a:r>
          </a:p>
          <a:p>
            <a:endParaRPr lang="en-GB" b="1" dirty="0">
              <a:solidFill>
                <a:schemeClr val="accent1"/>
              </a:solidFill>
            </a:endParaRPr>
          </a:p>
          <a:p>
            <a:r>
              <a:rPr lang="en-GB" b="1" dirty="0"/>
              <a:t>Band 4 – an excellent, highly detailed analysis and evaluation, showing clear and well supported judgements and a really thorough discussion of the statement. AO2 skills are demonstrated very well. Excellent use of religious language and appropriate sources of wisdom and authority. </a:t>
            </a:r>
            <a:endParaRPr lang="en-GB" dirty="0"/>
          </a:p>
          <a:p>
            <a:endParaRPr lang="en-GB" dirty="0"/>
          </a:p>
        </p:txBody>
      </p:sp>
    </p:spTree>
    <p:extLst>
      <p:ext uri="{BB962C8B-B14F-4D97-AF65-F5344CB8AC3E}">
        <p14:creationId xmlns:p14="http://schemas.microsoft.com/office/powerpoint/2010/main" val="1490259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endParaRPr lang="en-GB" sz="2200" dirty="0">
              <a:highlight>
                <a:srgbClr val="FFFF00"/>
              </a:highlight>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DFFE3806-34E3-4311-AA17-48D05FA99E0E}"/>
              </a:ext>
            </a:extLst>
          </p:cNvPr>
          <p:cNvSpPr/>
          <p:nvPr/>
        </p:nvSpPr>
        <p:spPr>
          <a:xfrm>
            <a:off x="96253" y="3244334"/>
            <a:ext cx="3380873" cy="369332"/>
          </a:xfrm>
          <a:prstGeom prst="rect">
            <a:avLst/>
          </a:prstGeom>
        </p:spPr>
        <p:txBody>
          <a:bodyPr wrap="square">
            <a:spAutoFit/>
          </a:bodyPr>
          <a:lstStyle/>
          <a:p>
            <a:r>
              <a:rPr lang="en-GB" dirty="0">
                <a:solidFill>
                  <a:schemeClr val="bg1"/>
                </a:solidFill>
              </a:rPr>
              <a:t>GCSEReligiousStudies@wjec.co.uk</a:t>
            </a:r>
            <a:endParaRPr lang="en-GB" dirty="0"/>
          </a:p>
        </p:txBody>
      </p:sp>
    </p:spTree>
    <p:extLst>
      <p:ext uri="{BB962C8B-B14F-4D97-AF65-F5344CB8AC3E}">
        <p14:creationId xmlns:p14="http://schemas.microsoft.com/office/powerpoint/2010/main" val="4052991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199" y="130908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dirty="0"/>
          </a:p>
          <a:p>
            <a:pPr marL="342900" lvl="0" indent="-342900">
              <a:buFont typeface="Arial" panose="020B0604020202020204" pitchFamily="34" charset="0"/>
              <a:buChar char="•"/>
            </a:pPr>
            <a:r>
              <a:rPr lang="en-GB" dirty="0"/>
              <a:t>This is an example of the marking bands for a (c) response:</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endParaRPr lang="en-GB" sz="2400" b="1" dirty="0"/>
          </a:p>
        </p:txBody>
      </p:sp>
      <p:pic>
        <p:nvPicPr>
          <p:cNvPr id="2" name="Picture 1">
            <a:extLst>
              <a:ext uri="{FF2B5EF4-FFF2-40B4-BE49-F238E27FC236}">
                <a16:creationId xmlns:a16="http://schemas.microsoft.com/office/drawing/2014/main" id="{1BBAEF32-05AC-457F-B30D-431A81C29A1B}"/>
              </a:ext>
            </a:extLst>
          </p:cNvPr>
          <p:cNvPicPr>
            <a:picLocks noChangeAspect="1"/>
          </p:cNvPicPr>
          <p:nvPr/>
        </p:nvPicPr>
        <p:blipFill>
          <a:blip r:embed="rId2"/>
          <a:stretch>
            <a:fillRect/>
          </a:stretch>
        </p:blipFill>
        <p:spPr>
          <a:xfrm>
            <a:off x="2581101" y="2865811"/>
            <a:ext cx="4184997" cy="3095294"/>
          </a:xfrm>
          <a:prstGeom prst="rect">
            <a:avLst/>
          </a:prstGeom>
        </p:spPr>
      </p:pic>
    </p:spTree>
    <p:extLst>
      <p:ext uri="{BB962C8B-B14F-4D97-AF65-F5344CB8AC3E}">
        <p14:creationId xmlns:p14="http://schemas.microsoft.com/office/powerpoint/2010/main" val="455897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25093" y="1432373"/>
            <a:ext cx="3868220" cy="538094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sz="1800" dirty="0"/>
              <a:t>Indicative content in WJEC marking schemes can be used as a guide to the types of skills and knowledge expected for the unit. The example here shows the indicative content for a Part B (c) Question. </a:t>
            </a:r>
            <a:r>
              <a:rPr lang="en-GB" sz="1800" b="1" dirty="0"/>
              <a:t>Indicative content is not a checklist and other accurate and relevant content should be credited.</a:t>
            </a:r>
          </a:p>
          <a:p>
            <a:pPr marL="342900" lvl="0" indent="-342900">
              <a:buFont typeface="Arial" panose="020B0604020202020204" pitchFamily="34" charset="0"/>
              <a:buChar char="•"/>
            </a:pPr>
            <a:endParaRPr lang="en-GB" sz="1800" dirty="0"/>
          </a:p>
          <a:p>
            <a:pPr marL="342900" indent="-342900">
              <a:buFont typeface="Arial" panose="020B0604020202020204" pitchFamily="34" charset="0"/>
              <a:buChar char="•"/>
            </a:pPr>
            <a:r>
              <a:rPr lang="en-GB" sz="1800" dirty="0"/>
              <a:t>If Centres design their own assessments, actual indicative content will need to be provided by the teacher to accompany the levels of response marking schemes.</a:t>
            </a:r>
          </a:p>
          <a:p>
            <a:pPr lvl="0"/>
            <a:endParaRPr lang="en-GB" dirty="0"/>
          </a:p>
          <a:p>
            <a:endParaRPr lang="en-GB" sz="2400" b="1" dirty="0"/>
          </a:p>
        </p:txBody>
      </p:sp>
      <p:pic>
        <p:nvPicPr>
          <p:cNvPr id="2" name="Picture 1">
            <a:extLst>
              <a:ext uri="{FF2B5EF4-FFF2-40B4-BE49-F238E27FC236}">
                <a16:creationId xmlns:a16="http://schemas.microsoft.com/office/drawing/2014/main" id="{0E7A5D7C-A2F7-4305-95E9-D1E28234FB34}"/>
              </a:ext>
            </a:extLst>
          </p:cNvPr>
          <p:cNvPicPr>
            <a:picLocks noChangeAspect="1"/>
          </p:cNvPicPr>
          <p:nvPr/>
        </p:nvPicPr>
        <p:blipFill>
          <a:blip r:embed="rId2"/>
          <a:stretch>
            <a:fillRect/>
          </a:stretch>
        </p:blipFill>
        <p:spPr>
          <a:xfrm>
            <a:off x="4193313" y="1432373"/>
            <a:ext cx="4806849" cy="5228229"/>
          </a:xfrm>
          <a:prstGeom prst="rect">
            <a:avLst/>
          </a:prstGeom>
        </p:spPr>
      </p:pic>
    </p:spTree>
    <p:extLst>
      <p:ext uri="{BB962C8B-B14F-4D97-AF65-F5344CB8AC3E}">
        <p14:creationId xmlns:p14="http://schemas.microsoft.com/office/powerpoint/2010/main" val="3300912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Use of subject terminology</a:t>
            </a:r>
            <a:r>
              <a:rPr lang="en-GB" dirty="0"/>
              <a:t>. </a:t>
            </a:r>
          </a:p>
          <a:p>
            <a:pPr lvl="0"/>
            <a:r>
              <a:rPr lang="en-GB" dirty="0"/>
              <a:t>  </a:t>
            </a:r>
          </a:p>
          <a:p>
            <a:pPr marL="342900" lvl="0" indent="-342900">
              <a:buFont typeface="Arial" panose="020B0604020202020204" pitchFamily="34" charset="0"/>
              <a:buChar char="•"/>
            </a:pPr>
            <a:r>
              <a:rPr lang="en-GB" dirty="0"/>
              <a:t>Use of appropriate terminology is rewarded within the marking criteria. </a:t>
            </a:r>
          </a:p>
          <a:p>
            <a:pPr lvl="0"/>
            <a:endParaRPr lang="en-GB" dirty="0"/>
          </a:p>
          <a:p>
            <a:pPr marL="342900" lvl="0" indent="-342900">
              <a:buFont typeface="Arial" panose="020B0604020202020204" pitchFamily="34" charset="0"/>
              <a:buChar char="•"/>
            </a:pPr>
            <a:r>
              <a:rPr lang="en-GB" dirty="0"/>
              <a:t>Accurate and appropriate use of subject specific terminology (religious language) will be credited. See the criteria within each band of the marking bands.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The use of religious language should not be credited (or penalised) in the SPaG mark. The SPaG mark is reserved only for awarding marks for Spelling, Punctuation and Grammar in the language adopted by the candidate to answer the paper i.e. Welsh or English.</a:t>
            </a:r>
          </a:p>
          <a:p>
            <a:pPr lvl="0"/>
            <a:endParaRPr lang="en-GB" dirty="0"/>
          </a:p>
          <a:p>
            <a:pPr lvl="0"/>
            <a:endParaRPr lang="en-GB" dirty="0">
              <a:solidFill>
                <a:srgbClr val="FF0000"/>
              </a:solidFill>
            </a:endParaRPr>
          </a:p>
          <a:p>
            <a:endParaRPr lang="en-GB" sz="2400" b="1" dirty="0"/>
          </a:p>
        </p:txBody>
      </p:sp>
    </p:spTree>
    <p:extLst>
      <p:ext uri="{BB962C8B-B14F-4D97-AF65-F5344CB8AC3E}">
        <p14:creationId xmlns:p14="http://schemas.microsoft.com/office/powerpoint/2010/main" val="15269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pPr lvl="0"/>
            <a:r>
              <a:rPr lang="en-GB" dirty="0"/>
              <a:t>WJEC has a consistent way of addressing rubric infringements across all our qualifications. Below is a list of the possible infringements which sometimes occur for this qualification</a:t>
            </a:r>
            <a:br>
              <a:rPr lang="en-GB" dirty="0"/>
            </a:br>
            <a:endParaRPr lang="en-GB" sz="2800" b="1" dirty="0"/>
          </a:p>
          <a:p>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795306" y="3008835"/>
          <a:ext cx="7629503" cy="2095998"/>
        </p:xfrm>
        <a:graphic>
          <a:graphicData uri="http://schemas.openxmlformats.org/drawingml/2006/table">
            <a:tbl>
              <a:tblPr firstRow="1" bandRow="1">
                <a:tableStyleId>{5C22544A-7EE6-4342-B048-85BDC9FD1C3A}</a:tableStyleId>
              </a:tblPr>
              <a:tblGrid>
                <a:gridCol w="3735597">
                  <a:extLst>
                    <a:ext uri="{9D8B030D-6E8A-4147-A177-3AD203B41FA5}">
                      <a16:colId xmlns:a16="http://schemas.microsoft.com/office/drawing/2014/main" val="3119963982"/>
                    </a:ext>
                  </a:extLst>
                </a:gridCol>
                <a:gridCol w="3893906">
                  <a:extLst>
                    <a:ext uri="{9D8B030D-6E8A-4147-A177-3AD203B41FA5}">
                      <a16:colId xmlns:a16="http://schemas.microsoft.com/office/drawing/2014/main" val="1991654297"/>
                    </a:ext>
                  </a:extLst>
                </a:gridCol>
              </a:tblGrid>
              <a:tr h="632958">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831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Where the correct answer has been clearly crossed out.</a:t>
                      </a:r>
                      <a:endParaRPr lang="en-GB" dirty="0"/>
                    </a:p>
                    <a:p>
                      <a:endParaRPr lang="en-GB"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p>
                      <a:pPr marL="0" lvl="0" indent="0">
                        <a:buFont typeface="Arial" panose="020B0604020202020204" pitchFamily="34" charset="0"/>
                        <a:buNone/>
                      </a:pP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782053" y="2276873"/>
          <a:ext cx="7678379" cy="2397277"/>
        </p:xfrm>
        <a:graphic>
          <a:graphicData uri="http://schemas.openxmlformats.org/drawingml/2006/table">
            <a:tbl>
              <a:tblPr firstRow="1" bandRow="1">
                <a:tableStyleId>{5C22544A-7EE6-4342-B048-85BDC9FD1C3A}</a:tableStyleId>
              </a:tblPr>
              <a:tblGrid>
                <a:gridCol w="3789947">
                  <a:extLst>
                    <a:ext uri="{9D8B030D-6E8A-4147-A177-3AD203B41FA5}">
                      <a16:colId xmlns:a16="http://schemas.microsoft.com/office/drawing/2014/main" val="3119963982"/>
                    </a:ext>
                  </a:extLst>
                </a:gridCol>
                <a:gridCol w="3888432">
                  <a:extLst>
                    <a:ext uri="{9D8B030D-6E8A-4147-A177-3AD203B41FA5}">
                      <a16:colId xmlns:a16="http://schemas.microsoft.com/office/drawing/2014/main" val="1991654297"/>
                    </a:ext>
                  </a:extLst>
                </a:gridCol>
              </a:tblGrid>
              <a:tr h="385597">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1800661">
                <a:tc>
                  <a:txBody>
                    <a:bodyPr/>
                    <a:lstStyle/>
                    <a:p>
                      <a:r>
                        <a:rPr lang="en-GB" sz="1800" kern="1200" dirty="0">
                          <a:solidFill>
                            <a:schemeClr val="dk1"/>
                          </a:solidFill>
                          <a:effectLst/>
                          <a:latin typeface="+mn-lt"/>
                          <a:ea typeface="+mn-ea"/>
                          <a:cs typeface="+mn-cs"/>
                        </a:rPr>
                        <a:t>Where the question requires a set number of responses (for example, TWO religious responses in the Part B (c) Questions) and the learner has provided more (</a:t>
                      </a:r>
                      <a:r>
                        <a:rPr lang="en-GB" sz="1800" b="1" kern="1200" dirty="0">
                          <a:solidFill>
                            <a:schemeClr val="dk1"/>
                          </a:solidFill>
                          <a:effectLst/>
                          <a:latin typeface="+mn-lt"/>
                          <a:ea typeface="+mn-ea"/>
                          <a:cs typeface="+mn-cs"/>
                        </a:rPr>
                        <a:t>open ended</a:t>
                      </a:r>
                      <a:r>
                        <a:rPr lang="en-GB" sz="1800" kern="1200" dirty="0">
                          <a:solidFill>
                            <a:schemeClr val="dk1"/>
                          </a:solidFill>
                          <a:effectLst/>
                          <a:latin typeface="+mn-lt"/>
                          <a:ea typeface="+mn-ea"/>
                          <a:cs typeface="+mn-cs"/>
                        </a:rPr>
                        <a:t> knowledge and understanding questions).</a:t>
                      </a:r>
                      <a:endParaRPr lang="en-GB" dirty="0"/>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responses offered.</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Select the two strongest responses.</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Total the correct responses and award marks up to the maximum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37376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755576" y="2276872"/>
          <a:ext cx="7704856" cy="3401811"/>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3119963982"/>
                    </a:ext>
                  </a:extLst>
                </a:gridCol>
                <a:gridCol w="5472608">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Incorrect numbering of an answer in the supplementary pages of the exam paper (usually at the back)</a:t>
                      </a:r>
                      <a:endParaRPr lang="en-GB" dirty="0"/>
                    </a:p>
                  </a:txBody>
                  <a:tcPr/>
                </a:tc>
                <a:tc>
                  <a:txBody>
                    <a:bodyPr/>
                    <a:lstStyle/>
                    <a:p>
                      <a:pPr marL="285750" indent="-285750">
                        <a:buFont typeface="Arial" panose="020B0604020202020204" pitchFamily="34" charset="0"/>
                        <a:buChar char="•"/>
                      </a:pPr>
                      <a:r>
                        <a:rPr lang="en-GB" sz="1800" kern="1200" dirty="0">
                          <a:solidFill>
                            <a:schemeClr val="dk1"/>
                          </a:solidFill>
                          <a:effectLst/>
                          <a:latin typeface="+mn-lt"/>
                          <a:ea typeface="+mn-ea"/>
                          <a:cs typeface="+mn-cs"/>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mn-lt"/>
                          <a:ea typeface="+mn-ea"/>
                          <a:cs typeface="+mn-cs"/>
                        </a:rPr>
                        <a:t>Any credit-worthy material written in the supplementary sheets at the back of the question paper should be credited (even if that question was omitted in the usual place on the paper).</a:t>
                      </a:r>
                    </a:p>
                  </a:txBody>
                  <a:tcPr/>
                </a:tc>
                <a:extLst>
                  <a:ext uri="{0D108BD9-81ED-4DB2-BD59-A6C34878D82A}">
                    <a16:rowId xmlns:a16="http://schemas.microsoft.com/office/drawing/2014/main" val="1646666690"/>
                  </a:ext>
                </a:extLst>
              </a:tr>
              <a:tr h="438712">
                <a:tc>
                  <a:txBody>
                    <a:bodyPr/>
                    <a:lstStyle/>
                    <a:p>
                      <a:r>
                        <a:rPr lang="en-GB" sz="1800" kern="1200" dirty="0">
                          <a:solidFill>
                            <a:schemeClr val="dk1"/>
                          </a:solidFill>
                          <a:effectLst/>
                          <a:latin typeface="+mn-lt"/>
                          <a:ea typeface="+mn-ea"/>
                          <a:cs typeface="+mn-cs"/>
                        </a:rPr>
                        <a:t>Writing answers in the wrong place (constrained papers)</a:t>
                      </a:r>
                      <a:endParaRPr lang="en-GB"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dk1"/>
                          </a:solidFill>
                          <a:effectLst/>
                          <a:latin typeface="+mn-lt"/>
                          <a:ea typeface="+mn-ea"/>
                          <a:cs typeface="+mn-cs"/>
                        </a:rPr>
                        <a:t>If it is obvious to which question the response relates, award marks as per the marking scheme.</a:t>
                      </a:r>
                    </a:p>
                    <a:p>
                      <a:pPr marL="285750" lvl="0" indent="-285750">
                        <a:buFont typeface="Arial" panose="020B0604020202020204" pitchFamily="34" charset="0"/>
                        <a:buChar char="•"/>
                      </a:pP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36f98b4f-ba65-4a7d-9a34-48b23de556cb"/>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cd497dfa-9c52-4b77-9510-d5d8b75d053a"/>
    <ds:schemaRef ds:uri="http://www.w3.org/XML/1998/namespace"/>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E970035C-70FA-4EDE-85A1-3B808496A1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709</TotalTime>
  <Words>5246</Words>
  <Application>Microsoft Office PowerPoint</Application>
  <PresentationFormat>On-screen Show (4:3)</PresentationFormat>
  <Paragraphs>347</Paragraphs>
  <Slides>31</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Bliss-Light</vt:lpstr>
      <vt:lpstr>Calibri</vt:lpstr>
      <vt:lpstr>Gotham Rounded Book</vt:lpstr>
      <vt:lpstr>Wingdings</vt:lpstr>
      <vt:lpstr>Office Theme</vt:lpstr>
      <vt:lpstr>Assessing WJEC GCSE Religious Studies Qualification 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Assessing WJEC GCSE Religious Studies Units 1, 2 &amp; 3 </vt:lpstr>
      <vt:lpstr>PowerPoint Presentation</vt:lpstr>
      <vt:lpstr>PowerPoint Presentation</vt:lpstr>
      <vt:lpstr>PowerPoint Presentation</vt:lpstr>
      <vt:lpstr>REMINDERS</vt:lpstr>
      <vt:lpstr>APPLYING SPaG MARKS</vt:lpstr>
      <vt:lpstr>PowerPoint Presentation</vt:lpstr>
      <vt:lpstr>PowerPoint Presentation</vt:lpstr>
      <vt:lpstr>PowerPoint Presentation</vt:lpstr>
      <vt:lpstr>Exemplifying b. Questions</vt:lpstr>
      <vt:lpstr>Exemplifying b. Questions</vt:lpstr>
      <vt:lpstr>Assessing evidence: How are c. Questions marked? </vt:lpstr>
      <vt:lpstr>Exemplifying c. Questions</vt:lpstr>
      <vt:lpstr>Exemplifying c. Questions</vt:lpstr>
      <vt:lpstr>Exemplifying c. Questions</vt:lpstr>
      <vt:lpstr>Assessing evidence: How are d. Questions marked? </vt:lpstr>
      <vt:lpstr>PowerPoint Presentation</vt:lpstr>
      <vt:lpstr>PowerPoint Presentation</vt:lpstr>
      <vt:lpstr>Exemplifying d. Questions</vt:lpstr>
      <vt:lpstr>Exemplifying d. Questions</vt:lpstr>
      <vt:lpstr>Example Response Cont.</vt:lpstr>
      <vt:lpstr>  Any Questions?  If you have any questions, contact our specialist subject officers and administrative support team for your subject with any queries.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Barfoot, Christopher</cp:lastModifiedBy>
  <cp:revision>54</cp:revision>
  <dcterms:created xsi:type="dcterms:W3CDTF">2015-01-19T21:10:31Z</dcterms:created>
  <dcterms:modified xsi:type="dcterms:W3CDTF">2021-12-16T14:56:06Z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